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sldIdLst>
    <p:sldId id="256" r:id="rId2"/>
    <p:sldId id="276" r:id="rId3"/>
    <p:sldId id="258" r:id="rId4"/>
    <p:sldId id="259" r:id="rId5"/>
    <p:sldId id="260" r:id="rId6"/>
    <p:sldId id="262" r:id="rId7"/>
    <p:sldId id="273" r:id="rId8"/>
    <p:sldId id="257" r:id="rId9"/>
    <p:sldId id="261" r:id="rId10"/>
    <p:sldId id="263" r:id="rId11"/>
    <p:sldId id="264" r:id="rId12"/>
    <p:sldId id="274" r:id="rId13"/>
    <p:sldId id="295" r:id="rId14"/>
    <p:sldId id="265" r:id="rId15"/>
    <p:sldId id="282" r:id="rId16"/>
    <p:sldId id="283" r:id="rId17"/>
    <p:sldId id="266" r:id="rId18"/>
    <p:sldId id="296" r:id="rId19"/>
    <p:sldId id="286" r:id="rId20"/>
    <p:sldId id="272" r:id="rId21"/>
    <p:sldId id="267" r:id="rId22"/>
    <p:sldId id="269" r:id="rId23"/>
    <p:sldId id="277" r:id="rId24"/>
    <p:sldId id="278" r:id="rId25"/>
    <p:sldId id="279" r:id="rId26"/>
    <p:sldId id="284" r:id="rId27"/>
    <p:sldId id="289" r:id="rId28"/>
    <p:sldId id="275" r:id="rId29"/>
    <p:sldId id="268" r:id="rId30"/>
    <p:sldId id="292" r:id="rId31"/>
    <p:sldId id="280" r:id="rId32"/>
    <p:sldId id="270" r:id="rId33"/>
    <p:sldId id="287" r:id="rId34"/>
    <p:sldId id="288" r:id="rId35"/>
    <p:sldId id="281" r:id="rId36"/>
    <p:sldId id="271"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84" autoAdjust="0"/>
  </p:normalViewPr>
  <p:slideViewPr>
    <p:cSldViewPr snapToGrid="0">
      <p:cViewPr varScale="1">
        <p:scale>
          <a:sx n="114" d="100"/>
          <a:sy n="114"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1E925-ADCE-4583-B8A7-F49A2960F198}"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866C6-B0B6-4EC6-AFB9-45BD50C4F89A}" type="slidenum">
              <a:rPr lang="en-US" smtClean="0"/>
              <a:t>‹#›</a:t>
            </a:fld>
            <a:endParaRPr lang="en-US"/>
          </a:p>
        </p:txBody>
      </p:sp>
    </p:spTree>
    <p:extLst>
      <p:ext uri="{BB962C8B-B14F-4D97-AF65-F5344CB8AC3E}">
        <p14:creationId xmlns:p14="http://schemas.microsoft.com/office/powerpoint/2010/main" val="2871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ALS -</a:t>
            </a:r>
            <a:r>
              <a:rPr lang="en-US" dirty="0"/>
              <a:t> </a:t>
            </a:r>
            <a:r>
              <a:rPr lang="en-US" sz="1200" b="0" i="0" kern="1200" dirty="0">
                <a:solidFill>
                  <a:schemeClr val="tx1"/>
                </a:solidFill>
                <a:effectLst/>
                <a:latin typeface="+mn-lt"/>
                <a:ea typeface="+mn-ea"/>
                <a:cs typeface="+mn-cs"/>
              </a:rPr>
              <a:t>This data set contains year, month, state and county where landed, reporting dealer, gear used, area of catch, species landed with summary pounds and value for all ex-vessel seafood products that are landed in the SE Region of the US mainland and sold to established licensed seafood dealers and brokers. Currently, the landings are typically reported by the dealers on electronic 'trip tickets' to their State agency and from there to the regional commission databases. The data are then loaded to the ALS at the NOAA - Southeast Fisheries Science Center (SEFSC). (Data from the US Caribbean are reported by fishers and are listed separately under catalog item 20884).</a:t>
            </a:r>
          </a:p>
          <a:p>
            <a:r>
              <a:rPr lang="en-US" sz="1200" b="0" i="0" kern="1200" dirty="0">
                <a:solidFill>
                  <a:schemeClr val="tx1"/>
                </a:solidFill>
                <a:effectLst/>
                <a:latin typeface="+mn-lt"/>
                <a:ea typeface="+mn-ea"/>
                <a:cs typeface="+mn-cs"/>
              </a:rPr>
              <a:t>These data, also referred to as the general canvass landings statistics, have been collected by the NOAA-National Marine Fisheries Service and its predecessor agency, the Bureau of Commercial Fisheries. They are available on computer since the mid 1920's. The quantities and values that are reported in this data set include monthly landings that were initiated in 1972. Between 1926 and 1971, data were collected annually and not monthly. Mixed annual and monthly data occur from 1972-1976 according to State and year. The general canvass landings include quantities and value for all commercially caught marine species and are identified by species or species group. These data are collected from or reported by every seafood dealer or broker that is licensed by each state in the Southeast Region (North Carolina through Texas). In addition, information on the gear and area of capture is available for most of the landings statistics in the data set except for Florida 1977-1996 and Louisiana 1992-1999. However, because these data are summaries, while they identify the dealer, do not contain information on the quantities of fishing effort or identifications of the fishermen or vessels that caught the fish or shellfish.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Gulf States Marine Fisheries Commission (GSMFC) – </a:t>
            </a:r>
            <a:r>
              <a:rPr lang="en-US" b="0" dirty="0"/>
              <a:t>landings from 1985 to 2022 </a:t>
            </a:r>
            <a:r>
              <a:rPr lang="en-US" sz="1200" b="0" i="0" kern="1200" dirty="0">
                <a:solidFill>
                  <a:schemeClr val="tx1"/>
                </a:solidFill>
                <a:effectLst/>
                <a:latin typeface="+mn-lt"/>
                <a:ea typeface="+mn-ea"/>
                <a:cs typeface="+mn-cs"/>
              </a:rPr>
              <a:t>as well as recreational catch and effort data collected under NOAA MRFSS/Marine Recreational Information Program (MRIP) beginning in 1981.</a:t>
            </a:r>
            <a:endParaRPr lang="en-US" b="1" dirty="0"/>
          </a:p>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3</a:t>
            </a:fld>
            <a:endParaRPr lang="en-US"/>
          </a:p>
        </p:txBody>
      </p:sp>
    </p:spTree>
    <p:extLst>
      <p:ext uri="{BB962C8B-B14F-4D97-AF65-F5344CB8AC3E}">
        <p14:creationId xmlns:p14="http://schemas.microsoft.com/office/powerpoint/2010/main" val="316771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cities are surprising in terms of stability for values </a:t>
            </a:r>
          </a:p>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17</a:t>
            </a:fld>
            <a:endParaRPr lang="en-US"/>
          </a:p>
        </p:txBody>
      </p:sp>
    </p:spTree>
    <p:extLst>
      <p:ext uri="{BB962C8B-B14F-4D97-AF65-F5344CB8AC3E}">
        <p14:creationId xmlns:p14="http://schemas.microsoft.com/office/powerpoint/2010/main" val="60476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below calculates the percentage change from one year to the next for each city in both </a:t>
            </a:r>
            <a:r>
              <a:rPr lang="en-US" dirty="0" err="1"/>
              <a:t>perc_change_Val</a:t>
            </a:r>
            <a:r>
              <a:rPr lang="en-US" dirty="0"/>
              <a:t> (percentage change in adjusted value) and </a:t>
            </a:r>
            <a:r>
              <a:rPr lang="en-US" dirty="0" err="1"/>
              <a:t>perc_change_lbs</a:t>
            </a:r>
            <a:r>
              <a:rPr lang="en-US" dirty="0"/>
              <a:t> (percentage change in live pounds). The calculations consider consecutive years within each city, and the resulting dataset will contain these percentage change values.</a:t>
            </a:r>
          </a:p>
          <a:p>
            <a:endParaRPr lang="en-US" dirty="0"/>
          </a:p>
          <a:p>
            <a:r>
              <a:rPr lang="en-US" dirty="0"/>
              <a:t>Because there are too many cities that display a lot of change from one year to another (690 unique cities) – the percent change alone is not a good way to identify a few communities. </a:t>
            </a:r>
          </a:p>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21</a:t>
            </a:fld>
            <a:endParaRPr lang="en-US"/>
          </a:p>
        </p:txBody>
      </p:sp>
    </p:spTree>
    <p:extLst>
      <p:ext uri="{BB962C8B-B14F-4D97-AF65-F5344CB8AC3E}">
        <p14:creationId xmlns:p14="http://schemas.microsoft.com/office/powerpoint/2010/main" val="237448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patterns in the </a:t>
            </a:r>
            <a:r>
              <a:rPr lang="en-US" dirty="0" err="1"/>
              <a:t>significant_changes</a:t>
            </a:r>
            <a:r>
              <a:rPr lang="en-US" dirty="0"/>
              <a:t> data and check if certain years are repeated across various cities where significant changes were recorded, I use various methods. 1. look for common patterns of significant changes in different years across cities. This code groups the </a:t>
            </a:r>
            <a:r>
              <a:rPr lang="en-US" dirty="0" err="1"/>
              <a:t>significant_changes</a:t>
            </a:r>
            <a:r>
              <a:rPr lang="en-US" dirty="0"/>
              <a:t> data by </a:t>
            </a:r>
            <a:r>
              <a:rPr lang="en-US" dirty="0" err="1"/>
              <a:t>landed_year</a:t>
            </a:r>
            <a:r>
              <a:rPr lang="en-US" dirty="0"/>
              <a:t>, counts the number of cities with significant changes in each year, and creates a list of cities for each year. The results will show you the years with the highest counts of cities experiencing significant changes.</a:t>
            </a:r>
          </a:p>
        </p:txBody>
      </p:sp>
      <p:sp>
        <p:nvSpPr>
          <p:cNvPr id="4" name="Slide Number Placeholder 3"/>
          <p:cNvSpPr>
            <a:spLocks noGrp="1"/>
          </p:cNvSpPr>
          <p:nvPr>
            <p:ph type="sldNum" sz="quarter" idx="5"/>
          </p:nvPr>
        </p:nvSpPr>
        <p:spPr/>
        <p:txBody>
          <a:bodyPr/>
          <a:lstStyle/>
          <a:p>
            <a:fld id="{FE7866C6-B0B6-4EC6-AFB9-45BD50C4F89A}" type="slidenum">
              <a:rPr lang="en-US" smtClean="0"/>
              <a:t>22</a:t>
            </a:fld>
            <a:endParaRPr lang="en-US"/>
          </a:p>
        </p:txBody>
      </p:sp>
    </p:spTree>
    <p:extLst>
      <p:ext uri="{BB962C8B-B14F-4D97-AF65-F5344CB8AC3E}">
        <p14:creationId xmlns:p14="http://schemas.microsoft.com/office/powerpoint/2010/main" val="121774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 I looked at selecting the cities that displayed a significant drop in the values of fish landed and almost no drop or an increase in the pounds landed</a:t>
            </a:r>
          </a:p>
        </p:txBody>
      </p:sp>
      <p:sp>
        <p:nvSpPr>
          <p:cNvPr id="4" name="Slide Number Placeholder 3"/>
          <p:cNvSpPr>
            <a:spLocks noGrp="1"/>
          </p:cNvSpPr>
          <p:nvPr>
            <p:ph type="sldNum" sz="quarter" idx="5"/>
          </p:nvPr>
        </p:nvSpPr>
        <p:spPr/>
        <p:txBody>
          <a:bodyPr/>
          <a:lstStyle/>
          <a:p>
            <a:fld id="{FE7866C6-B0B6-4EC6-AFB9-45BD50C4F89A}" type="slidenum">
              <a:rPr lang="en-US" smtClean="0"/>
              <a:t>29</a:t>
            </a:fld>
            <a:endParaRPr lang="en-US"/>
          </a:p>
        </p:txBody>
      </p:sp>
    </p:spTree>
    <p:extLst>
      <p:ext uri="{BB962C8B-B14F-4D97-AF65-F5344CB8AC3E}">
        <p14:creationId xmlns:p14="http://schemas.microsoft.com/office/powerpoint/2010/main" val="387225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30</a:t>
            </a:fld>
            <a:endParaRPr lang="en-US"/>
          </a:p>
        </p:txBody>
      </p:sp>
    </p:spTree>
    <p:extLst>
      <p:ext uri="{BB962C8B-B14F-4D97-AF65-F5344CB8AC3E}">
        <p14:creationId xmlns:p14="http://schemas.microsoft.com/office/powerpoint/2010/main" val="300351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5CDE-CFCD-407D-A016-0F1BB3507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8CA51-DB2A-4CBC-A2AF-26C642193D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7D8CB0-22DD-4C7E-B664-46AE3667AF4A}"/>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5" name="Footer Placeholder 4">
            <a:extLst>
              <a:ext uri="{FF2B5EF4-FFF2-40B4-BE49-F238E27FC236}">
                <a16:creationId xmlns:a16="http://schemas.microsoft.com/office/drawing/2014/main" id="{D431EE93-265C-41B0-A482-A95D0B12A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AE8ED-8B9D-4EC1-AF46-8282CCA27690}"/>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254427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5DD8-CB24-45F2-906E-2D05CCCD7C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345BC5-DB71-4883-8579-536E41FE6F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2AB82-9C3F-4083-B52A-B0FAE605EA9C}"/>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5" name="Footer Placeholder 4">
            <a:extLst>
              <a:ext uri="{FF2B5EF4-FFF2-40B4-BE49-F238E27FC236}">
                <a16:creationId xmlns:a16="http://schemas.microsoft.com/office/drawing/2014/main" id="{FDB5E85C-0761-4AC5-8B4B-A7853BE91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9A782-A02A-4284-A06C-23FB3A81EFCC}"/>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92381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779D8D-8C7C-41AB-8299-EB3B1054AC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41CE50-45DE-4BB7-863F-13ED0BDF33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7F697-0897-443E-98C0-932940A2831C}"/>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5" name="Footer Placeholder 4">
            <a:extLst>
              <a:ext uri="{FF2B5EF4-FFF2-40B4-BE49-F238E27FC236}">
                <a16:creationId xmlns:a16="http://schemas.microsoft.com/office/drawing/2014/main" id="{4C45D03F-567B-4398-8133-D86F32FA2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914B0-54EF-4F14-81A0-15006EF34A3D}"/>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400610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588E4-20C2-4E4E-B0F2-0C4BD6C74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E61ACC-9F59-424A-A2BF-6185FBC434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16258-D109-4AAA-8608-B4A8F2AF1902}"/>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5" name="Footer Placeholder 4">
            <a:extLst>
              <a:ext uri="{FF2B5EF4-FFF2-40B4-BE49-F238E27FC236}">
                <a16:creationId xmlns:a16="http://schemas.microsoft.com/office/drawing/2014/main" id="{D4CACF57-FB93-4C69-AC16-AA7B361AE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1B8F5-ADA0-4768-BD8A-7A7253FB7844}"/>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301672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CBBE-B0BA-47E7-AB06-86E38332EC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C80348-75AA-4A3C-A482-38EF47390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A25926-B6D1-4A74-B025-AA7D0B7200A3}"/>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5" name="Footer Placeholder 4">
            <a:extLst>
              <a:ext uri="{FF2B5EF4-FFF2-40B4-BE49-F238E27FC236}">
                <a16:creationId xmlns:a16="http://schemas.microsoft.com/office/drawing/2014/main" id="{67B3558E-108F-42A2-8830-1C06A57CE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5AED-224B-4427-AC23-450E602041FF}"/>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78765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74A7-8046-4A6D-849B-6D4C6D29C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AF2F6C-CDCC-4868-99E3-0414A4489D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57E1E8-F752-4689-8144-6B3CACE747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6F102-8BD1-48B8-83F3-13027E2C4DCB}"/>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6" name="Footer Placeholder 5">
            <a:extLst>
              <a:ext uri="{FF2B5EF4-FFF2-40B4-BE49-F238E27FC236}">
                <a16:creationId xmlns:a16="http://schemas.microsoft.com/office/drawing/2014/main" id="{7B2334E3-DA7A-4C63-9FCF-F53DF22CC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EA85E1-AC50-4D11-B1F3-FDA9757E34A8}"/>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210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A085F-65F9-494A-A82E-0FF7F89F37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12670-2237-46E8-93E8-3B7BFDF8CC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63C075-62FA-45F8-8195-083B584CA6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87725-89A0-4019-BEA7-D5DBE3F63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0479333-DDD8-4FF8-8094-8F61A3B0FA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706A4-C0BB-432F-A32F-1ACEC8A0802D}"/>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8" name="Footer Placeholder 7">
            <a:extLst>
              <a:ext uri="{FF2B5EF4-FFF2-40B4-BE49-F238E27FC236}">
                <a16:creationId xmlns:a16="http://schemas.microsoft.com/office/drawing/2014/main" id="{3B341E70-4D96-42FE-B136-7779C62AAF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EC0FD-7069-4527-81BF-046057D413FA}"/>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768670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80A8-C71C-4FE3-816A-B421F7323C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D39BFF-A22F-4706-9750-5461C1460400}"/>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4" name="Footer Placeholder 3">
            <a:extLst>
              <a:ext uri="{FF2B5EF4-FFF2-40B4-BE49-F238E27FC236}">
                <a16:creationId xmlns:a16="http://schemas.microsoft.com/office/drawing/2014/main" id="{4D5F337E-58A7-4CEE-BDFE-698D0AA02C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595D4-1F7B-41E5-9496-3A2E0A1DA804}"/>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287170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050B4-1473-4D82-8175-02DE32E6D6B1}"/>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3" name="Footer Placeholder 2">
            <a:extLst>
              <a:ext uri="{FF2B5EF4-FFF2-40B4-BE49-F238E27FC236}">
                <a16:creationId xmlns:a16="http://schemas.microsoft.com/office/drawing/2014/main" id="{F7AFEEDB-BB13-4984-B9A1-CCA0443468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89EF7-ABAB-41D1-948F-31BB2C1B65B0}"/>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04651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1B1A-3544-457E-8E5D-5533D38A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324065-4516-4EE2-B63A-0867B9B6C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FD9D13-9642-415E-9542-5CD807559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9EB5F9-EE3D-4760-9217-257CAE0370CA}"/>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6" name="Footer Placeholder 5">
            <a:extLst>
              <a:ext uri="{FF2B5EF4-FFF2-40B4-BE49-F238E27FC236}">
                <a16:creationId xmlns:a16="http://schemas.microsoft.com/office/drawing/2014/main" id="{13D3C4BB-70F1-422E-83D4-C83F66082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CF41A-C8DD-448C-B41D-59590E621B85}"/>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27605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62F7-B3B4-428D-AE05-943B675D0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101F24-EC88-4E59-8FB9-5806A264F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A26D14-7F9F-4795-A953-1A3FAAD72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C5DF2F-B417-412D-8A07-C1BF6CFDCE8E}"/>
              </a:ext>
            </a:extLst>
          </p:cNvPr>
          <p:cNvSpPr>
            <a:spLocks noGrp="1"/>
          </p:cNvSpPr>
          <p:nvPr>
            <p:ph type="dt" sz="half" idx="10"/>
          </p:nvPr>
        </p:nvSpPr>
        <p:spPr/>
        <p:txBody>
          <a:bodyPr/>
          <a:lstStyle/>
          <a:p>
            <a:fld id="{A7A93DB9-6F0B-40C7-B2A4-97D1320BBBE2}" type="datetimeFigureOut">
              <a:rPr lang="en-US" smtClean="0"/>
              <a:t>12/20/2023</a:t>
            </a:fld>
            <a:endParaRPr lang="en-US"/>
          </a:p>
        </p:txBody>
      </p:sp>
      <p:sp>
        <p:nvSpPr>
          <p:cNvPr id="6" name="Footer Placeholder 5">
            <a:extLst>
              <a:ext uri="{FF2B5EF4-FFF2-40B4-BE49-F238E27FC236}">
                <a16:creationId xmlns:a16="http://schemas.microsoft.com/office/drawing/2014/main" id="{EB2E52FB-577E-4B03-B98F-02025799C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D5BD6-D398-43C0-A5C1-88D56B178C5F}"/>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3866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3F727-81AE-4A47-B276-353848461F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39909A-67EA-48D4-AB14-386DEEF24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5101A-D139-4B62-906D-B8207F69E6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93DB9-6F0B-40C7-B2A4-97D1320BBBE2}" type="datetimeFigureOut">
              <a:rPr lang="en-US" smtClean="0"/>
              <a:t>12/20/2023</a:t>
            </a:fld>
            <a:endParaRPr lang="en-US"/>
          </a:p>
        </p:txBody>
      </p:sp>
      <p:sp>
        <p:nvSpPr>
          <p:cNvPr id="5" name="Footer Placeholder 4">
            <a:extLst>
              <a:ext uri="{FF2B5EF4-FFF2-40B4-BE49-F238E27FC236}">
                <a16:creationId xmlns:a16="http://schemas.microsoft.com/office/drawing/2014/main" id="{F7A0E70D-9AA8-437A-807A-0DA392A996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653956-1B1C-49CF-AB79-E4CB9E5E3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4054D-1A10-419B-B152-969B8DD59F65}" type="slidenum">
              <a:rPr lang="en-US" smtClean="0"/>
              <a:t>‹#›</a:t>
            </a:fld>
            <a:endParaRPr lang="en-US"/>
          </a:p>
        </p:txBody>
      </p:sp>
    </p:spTree>
    <p:extLst>
      <p:ext uri="{BB962C8B-B14F-4D97-AF65-F5344CB8AC3E}">
        <p14:creationId xmlns:p14="http://schemas.microsoft.com/office/powerpoint/2010/main" val="41244695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FA4205-1F20-41C4-8AF9-4E899D4A1D1D}"/>
              </a:ext>
            </a:extLst>
          </p:cNvPr>
          <p:cNvSpPr>
            <a:spLocks noGrp="1"/>
          </p:cNvSpPr>
          <p:nvPr>
            <p:ph type="ctrTitle"/>
          </p:nvPr>
        </p:nvSpPr>
        <p:spPr/>
        <p:txBody>
          <a:bodyPr>
            <a:normAutofit fontScale="90000"/>
          </a:bodyPr>
          <a:lstStyle/>
          <a:p>
            <a:r>
              <a:rPr lang="en-US" dirty="0"/>
              <a:t>Identifying Fishing Communities for a Longitudinal Analysis of Resilience</a:t>
            </a:r>
          </a:p>
        </p:txBody>
      </p:sp>
      <p:sp>
        <p:nvSpPr>
          <p:cNvPr id="7" name="Subtitle 6">
            <a:extLst>
              <a:ext uri="{FF2B5EF4-FFF2-40B4-BE49-F238E27FC236}">
                <a16:creationId xmlns:a16="http://schemas.microsoft.com/office/drawing/2014/main" id="{188FBFE1-7660-416D-95DD-57B12BA077A6}"/>
              </a:ext>
            </a:extLst>
          </p:cNvPr>
          <p:cNvSpPr>
            <a:spLocks noGrp="1"/>
          </p:cNvSpPr>
          <p:nvPr>
            <p:ph type="subTitle" idx="1"/>
          </p:nvPr>
        </p:nvSpPr>
        <p:spPr/>
        <p:txBody>
          <a:bodyPr>
            <a:normAutofit/>
          </a:bodyPr>
          <a:lstStyle/>
          <a:p>
            <a:r>
              <a:rPr lang="en-US" sz="3200" b="1" dirty="0">
                <a:solidFill>
                  <a:schemeClr val="tx1"/>
                </a:solidFill>
              </a:rPr>
              <a:t>Coefficient of </a:t>
            </a:r>
            <a:r>
              <a:rPr lang="en-US" sz="3200" b="1" dirty="0"/>
              <a:t>Variance, Percent Change </a:t>
            </a:r>
            <a:r>
              <a:rPr lang="en-US" sz="3200" b="1" dirty="0">
                <a:solidFill>
                  <a:schemeClr val="tx1"/>
                </a:solidFill>
              </a:rPr>
              <a:t>and Principal Components Analysis</a:t>
            </a:r>
          </a:p>
        </p:txBody>
      </p:sp>
    </p:spTree>
    <p:extLst>
      <p:ext uri="{BB962C8B-B14F-4D97-AF65-F5344CB8AC3E}">
        <p14:creationId xmlns:p14="http://schemas.microsoft.com/office/powerpoint/2010/main" val="165942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8727BB2-C0AC-4E54-B157-039962F8140F}"/>
              </a:ext>
            </a:extLst>
          </p:cNvPr>
          <p:cNvPicPr>
            <a:picLocks noGrp="1" noChangeAspect="1"/>
          </p:cNvPicPr>
          <p:nvPr>
            <p:ph idx="1"/>
          </p:nvPr>
        </p:nvPicPr>
        <p:blipFill>
          <a:blip r:embed="rId2"/>
          <a:stretch>
            <a:fillRect/>
          </a:stretch>
        </p:blipFill>
        <p:spPr>
          <a:xfrm>
            <a:off x="471588" y="96548"/>
            <a:ext cx="4295775" cy="2466975"/>
          </a:xfrm>
          <a:prstGeom prst="rect">
            <a:avLst/>
          </a:prstGeom>
        </p:spPr>
      </p:pic>
      <p:sp>
        <p:nvSpPr>
          <p:cNvPr id="11" name="TextBox 10">
            <a:extLst>
              <a:ext uri="{FF2B5EF4-FFF2-40B4-BE49-F238E27FC236}">
                <a16:creationId xmlns:a16="http://schemas.microsoft.com/office/drawing/2014/main" id="{163185F8-FCFE-4A6F-88EC-3D2FB8ED7DC5}"/>
              </a:ext>
            </a:extLst>
          </p:cNvPr>
          <p:cNvSpPr txBox="1"/>
          <p:nvPr/>
        </p:nvSpPr>
        <p:spPr>
          <a:xfrm>
            <a:off x="74815" y="377824"/>
            <a:ext cx="377026"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338AF07A-7A51-4554-BCDA-51FB1D1E3F9F}"/>
              </a:ext>
            </a:extLst>
          </p:cNvPr>
          <p:cNvSpPr txBox="1"/>
          <p:nvPr/>
        </p:nvSpPr>
        <p:spPr>
          <a:xfrm>
            <a:off x="80890" y="2949227"/>
            <a:ext cx="377026" cy="369332"/>
          </a:xfrm>
          <a:prstGeom prst="rect">
            <a:avLst/>
          </a:prstGeom>
          <a:noFill/>
        </p:spPr>
        <p:txBody>
          <a:bodyPr wrap="none" rtlCol="0">
            <a:spAutoFit/>
          </a:bodyPr>
          <a:lstStyle/>
          <a:p>
            <a:r>
              <a:rPr lang="en-US" dirty="0"/>
              <a:t>2.</a:t>
            </a:r>
          </a:p>
        </p:txBody>
      </p:sp>
      <p:pic>
        <p:nvPicPr>
          <p:cNvPr id="13" name="Picture 12">
            <a:extLst>
              <a:ext uri="{FF2B5EF4-FFF2-40B4-BE49-F238E27FC236}">
                <a16:creationId xmlns:a16="http://schemas.microsoft.com/office/drawing/2014/main" id="{BC375488-0D61-4B43-96E3-871154B46858}"/>
              </a:ext>
            </a:extLst>
          </p:cNvPr>
          <p:cNvPicPr>
            <a:picLocks noChangeAspect="1"/>
          </p:cNvPicPr>
          <p:nvPr/>
        </p:nvPicPr>
        <p:blipFill>
          <a:blip r:embed="rId3"/>
          <a:stretch>
            <a:fillRect/>
          </a:stretch>
        </p:blipFill>
        <p:spPr>
          <a:xfrm>
            <a:off x="471588" y="2771343"/>
            <a:ext cx="4295775" cy="1771650"/>
          </a:xfrm>
          <a:prstGeom prst="rect">
            <a:avLst/>
          </a:prstGeom>
        </p:spPr>
      </p:pic>
      <p:sp>
        <p:nvSpPr>
          <p:cNvPr id="14" name="TextBox 13">
            <a:extLst>
              <a:ext uri="{FF2B5EF4-FFF2-40B4-BE49-F238E27FC236}">
                <a16:creationId xmlns:a16="http://schemas.microsoft.com/office/drawing/2014/main" id="{D6D7FD68-8079-4FE2-B3C0-9129ACFA50E7}"/>
              </a:ext>
            </a:extLst>
          </p:cNvPr>
          <p:cNvSpPr txBox="1"/>
          <p:nvPr/>
        </p:nvSpPr>
        <p:spPr>
          <a:xfrm>
            <a:off x="0" y="5151298"/>
            <a:ext cx="377026" cy="369332"/>
          </a:xfrm>
          <a:prstGeom prst="rect">
            <a:avLst/>
          </a:prstGeom>
          <a:noFill/>
        </p:spPr>
        <p:txBody>
          <a:bodyPr wrap="none" rtlCol="0">
            <a:spAutoFit/>
          </a:bodyPr>
          <a:lstStyle/>
          <a:p>
            <a:r>
              <a:rPr lang="en-US" dirty="0"/>
              <a:t>3.</a:t>
            </a:r>
          </a:p>
        </p:txBody>
      </p:sp>
      <p:pic>
        <p:nvPicPr>
          <p:cNvPr id="15" name="Picture 14">
            <a:extLst>
              <a:ext uri="{FF2B5EF4-FFF2-40B4-BE49-F238E27FC236}">
                <a16:creationId xmlns:a16="http://schemas.microsoft.com/office/drawing/2014/main" id="{8327B4E8-C6C7-41FF-BA6D-30B875FA2302}"/>
              </a:ext>
            </a:extLst>
          </p:cNvPr>
          <p:cNvPicPr>
            <a:picLocks noChangeAspect="1"/>
          </p:cNvPicPr>
          <p:nvPr/>
        </p:nvPicPr>
        <p:blipFill>
          <a:blip r:embed="rId4"/>
          <a:stretch>
            <a:fillRect/>
          </a:stretch>
        </p:blipFill>
        <p:spPr>
          <a:xfrm>
            <a:off x="377026" y="4750814"/>
            <a:ext cx="7877175" cy="1957558"/>
          </a:xfrm>
          <a:prstGeom prst="rect">
            <a:avLst/>
          </a:prstGeom>
        </p:spPr>
      </p:pic>
      <p:sp>
        <p:nvSpPr>
          <p:cNvPr id="16" name="TextBox 15">
            <a:extLst>
              <a:ext uri="{FF2B5EF4-FFF2-40B4-BE49-F238E27FC236}">
                <a16:creationId xmlns:a16="http://schemas.microsoft.com/office/drawing/2014/main" id="{F03C6498-AD20-41CD-A83D-549C3592EFCE}"/>
              </a:ext>
            </a:extLst>
          </p:cNvPr>
          <p:cNvSpPr txBox="1"/>
          <p:nvPr/>
        </p:nvSpPr>
        <p:spPr>
          <a:xfrm>
            <a:off x="8406601" y="5335964"/>
            <a:ext cx="3576628" cy="923330"/>
          </a:xfrm>
          <a:prstGeom prst="rect">
            <a:avLst/>
          </a:prstGeom>
          <a:noFill/>
        </p:spPr>
        <p:txBody>
          <a:bodyPr wrap="square" rtlCol="0">
            <a:spAutoFit/>
          </a:bodyPr>
          <a:lstStyle/>
          <a:p>
            <a:r>
              <a:rPr lang="en-US" dirty="0">
                <a:sym typeface="Wingdings" panose="05000000000000000000" pitchFamily="2" charset="2"/>
              </a:rPr>
              <a:t> This is a measure relative to the values landed in each city across 10 or more years</a:t>
            </a:r>
            <a:endParaRPr lang="en-US" dirty="0"/>
          </a:p>
        </p:txBody>
      </p:sp>
      <p:sp>
        <p:nvSpPr>
          <p:cNvPr id="17" name="TextBox 16">
            <a:extLst>
              <a:ext uri="{FF2B5EF4-FFF2-40B4-BE49-F238E27FC236}">
                <a16:creationId xmlns:a16="http://schemas.microsoft.com/office/drawing/2014/main" id="{D74307E6-D460-43FE-8D0D-CE0AFE25A254}"/>
              </a:ext>
            </a:extLst>
          </p:cNvPr>
          <p:cNvSpPr txBox="1"/>
          <p:nvPr/>
        </p:nvSpPr>
        <p:spPr>
          <a:xfrm>
            <a:off x="5003001" y="857097"/>
            <a:ext cx="3576628" cy="646331"/>
          </a:xfrm>
          <a:prstGeom prst="rect">
            <a:avLst/>
          </a:prstGeom>
          <a:noFill/>
        </p:spPr>
        <p:txBody>
          <a:bodyPr wrap="square" rtlCol="0">
            <a:spAutoFit/>
          </a:bodyPr>
          <a:lstStyle/>
          <a:p>
            <a:r>
              <a:rPr lang="en-US" dirty="0">
                <a:sym typeface="Wingdings" panose="05000000000000000000" pitchFamily="2" charset="2"/>
              </a:rPr>
              <a:t> Menhadens were excluded from the final analysis </a:t>
            </a:r>
            <a:endParaRPr lang="en-US" dirty="0"/>
          </a:p>
        </p:txBody>
      </p:sp>
      <p:sp>
        <p:nvSpPr>
          <p:cNvPr id="10" name="Text Placeholder 4">
            <a:extLst>
              <a:ext uri="{FF2B5EF4-FFF2-40B4-BE49-F238E27FC236}">
                <a16:creationId xmlns:a16="http://schemas.microsoft.com/office/drawing/2014/main" id="{889DB661-5C9A-4C62-B839-0DFFE8E9FEAA}"/>
              </a:ext>
            </a:extLst>
          </p:cNvPr>
          <p:cNvSpPr txBox="1">
            <a:spLocks/>
          </p:cNvSpPr>
          <p:nvPr/>
        </p:nvSpPr>
        <p:spPr>
          <a:xfrm>
            <a:off x="4413365" y="284255"/>
            <a:ext cx="7016635"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Data Reduction and aggregation</a:t>
            </a:r>
          </a:p>
        </p:txBody>
      </p:sp>
      <p:sp>
        <p:nvSpPr>
          <p:cNvPr id="18" name="Text Placeholder 4">
            <a:extLst>
              <a:ext uri="{FF2B5EF4-FFF2-40B4-BE49-F238E27FC236}">
                <a16:creationId xmlns:a16="http://schemas.microsoft.com/office/drawing/2014/main" id="{1F02F095-066A-4ACD-AE52-155DC4C80540}"/>
              </a:ext>
            </a:extLst>
          </p:cNvPr>
          <p:cNvSpPr txBox="1">
            <a:spLocks/>
          </p:cNvSpPr>
          <p:nvPr/>
        </p:nvSpPr>
        <p:spPr>
          <a:xfrm>
            <a:off x="5812674" y="3840270"/>
            <a:ext cx="4640581"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Calculated the Coefficient of Variation for every city that had data for more than 10 years</a:t>
            </a:r>
          </a:p>
        </p:txBody>
      </p:sp>
    </p:spTree>
    <p:extLst>
      <p:ext uri="{BB962C8B-B14F-4D97-AF65-F5344CB8AC3E}">
        <p14:creationId xmlns:p14="http://schemas.microsoft.com/office/powerpoint/2010/main" val="173087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8A2F9-AC38-4E11-A9D9-1B25A579C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8918"/>
            <a:ext cx="12192000" cy="5225143"/>
          </a:xfrm>
          <a:prstGeom prst="rect">
            <a:avLst/>
          </a:prstGeom>
        </p:spPr>
      </p:pic>
      <p:sp>
        <p:nvSpPr>
          <p:cNvPr id="3" name="Text Placeholder 4">
            <a:extLst>
              <a:ext uri="{FF2B5EF4-FFF2-40B4-BE49-F238E27FC236}">
                <a16:creationId xmlns:a16="http://schemas.microsoft.com/office/drawing/2014/main" id="{F6D907C7-1CA5-49A4-8A43-0BE234ED2140}"/>
              </a:ext>
            </a:extLst>
          </p:cNvPr>
          <p:cNvSpPr txBox="1">
            <a:spLocks/>
          </p:cNvSpPr>
          <p:nvPr/>
        </p:nvSpPr>
        <p:spPr>
          <a:xfrm>
            <a:off x="249382" y="221909"/>
            <a:ext cx="11378045" cy="118086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pPr algn="ctr"/>
            <a:r>
              <a:rPr lang="en-US" sz="2800" b="1" dirty="0"/>
              <a:t>Cities that have significant fluctuations in the total landed fish values from one year to the next.</a:t>
            </a:r>
          </a:p>
        </p:txBody>
      </p:sp>
    </p:spTree>
    <p:extLst>
      <p:ext uri="{BB962C8B-B14F-4D97-AF65-F5344CB8AC3E}">
        <p14:creationId xmlns:p14="http://schemas.microsoft.com/office/powerpoint/2010/main" val="137452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3CCB0-9988-4078-9BF6-8BD7C89DF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160082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2DEE5-76FC-469B-AA67-D1A7C6B0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90294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266B165-8D77-4AB6-81AF-DDA5F1D20C54}"/>
              </a:ext>
            </a:extLst>
          </p:cNvPr>
          <p:cNvGraphicFramePr>
            <a:graphicFrameLocks noGrp="1"/>
          </p:cNvGraphicFramePr>
          <p:nvPr>
            <p:extLst>
              <p:ext uri="{D42A27DB-BD31-4B8C-83A1-F6EECF244321}">
                <p14:modId xmlns:p14="http://schemas.microsoft.com/office/powerpoint/2010/main" val="1875736586"/>
              </p:ext>
            </p:extLst>
          </p:nvPr>
        </p:nvGraphicFramePr>
        <p:xfrm>
          <a:off x="347747" y="831273"/>
          <a:ext cx="5386649" cy="5842462"/>
        </p:xfrm>
        <a:graphic>
          <a:graphicData uri="http://schemas.openxmlformats.org/drawingml/2006/table">
            <a:tbl>
              <a:tblPr>
                <a:tableStyleId>{5C22544A-7EE6-4342-B048-85BDC9FD1C3A}</a:tableStyleId>
              </a:tblPr>
              <a:tblGrid>
                <a:gridCol w="1720641">
                  <a:extLst>
                    <a:ext uri="{9D8B030D-6E8A-4147-A177-3AD203B41FA5}">
                      <a16:colId xmlns:a16="http://schemas.microsoft.com/office/drawing/2014/main" val="3609639271"/>
                    </a:ext>
                  </a:extLst>
                </a:gridCol>
                <a:gridCol w="448981">
                  <a:extLst>
                    <a:ext uri="{9D8B030D-6E8A-4147-A177-3AD203B41FA5}">
                      <a16:colId xmlns:a16="http://schemas.microsoft.com/office/drawing/2014/main" val="1172834663"/>
                    </a:ext>
                  </a:extLst>
                </a:gridCol>
                <a:gridCol w="897775">
                  <a:extLst>
                    <a:ext uri="{9D8B030D-6E8A-4147-A177-3AD203B41FA5}">
                      <a16:colId xmlns:a16="http://schemas.microsoft.com/office/drawing/2014/main" val="3946852951"/>
                    </a:ext>
                  </a:extLst>
                </a:gridCol>
                <a:gridCol w="1305098">
                  <a:extLst>
                    <a:ext uri="{9D8B030D-6E8A-4147-A177-3AD203B41FA5}">
                      <a16:colId xmlns:a16="http://schemas.microsoft.com/office/drawing/2014/main" val="773517141"/>
                    </a:ext>
                  </a:extLst>
                </a:gridCol>
                <a:gridCol w="1014154">
                  <a:extLst>
                    <a:ext uri="{9D8B030D-6E8A-4147-A177-3AD203B41FA5}">
                      <a16:colId xmlns:a16="http://schemas.microsoft.com/office/drawing/2014/main" val="90616838"/>
                    </a:ext>
                  </a:extLst>
                </a:gridCol>
              </a:tblGrid>
              <a:tr h="676352">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Community</a:t>
                      </a:r>
                    </a:p>
                  </a:txBody>
                  <a:tcPr marL="8439" marR="8439" marT="8439" marB="0" anchor="b"/>
                </a:tc>
                <a:tc>
                  <a:txBody>
                    <a:bodyPr/>
                    <a:lstStyle/>
                    <a:p>
                      <a:pPr algn="l" fontAlgn="b"/>
                      <a:r>
                        <a:rPr lang="en-US" sz="1200" b="1" i="0" u="none" strike="noStrike" dirty="0">
                          <a:solidFill>
                            <a:srgbClr val="000000"/>
                          </a:solidFill>
                          <a:effectLst/>
                          <a:latin typeface="Arial" panose="020B0604020202020204" pitchFamily="34" charset="0"/>
                          <a:cs typeface="Arial" panose="020B0604020202020204" pitchFamily="34" charset="0"/>
                        </a:rPr>
                        <a:t>State</a:t>
                      </a:r>
                    </a:p>
                  </a:txBody>
                  <a:tcPr marL="8439" marR="8439" marT="8439" marB="0" anchor="b"/>
                </a:tc>
                <a:tc>
                  <a:txBody>
                    <a:bodyPr/>
                    <a:lstStyle/>
                    <a:p>
                      <a:pPr algn="l" fontAlgn="b"/>
                      <a:r>
                        <a:rPr lang="en-US" sz="1200" b="1" u="none" strike="noStrike" dirty="0" err="1">
                          <a:effectLst/>
                          <a:latin typeface="Arial" panose="020B0604020202020204" pitchFamily="34" charset="0"/>
                          <a:cs typeface="Arial" panose="020B0604020202020204" pitchFamily="34" charset="0"/>
                        </a:rPr>
                        <a:t>Mean_Total_Val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b="1" u="none" strike="noStrike" dirty="0" err="1">
                          <a:effectLst/>
                          <a:latin typeface="Arial" panose="020B0604020202020204" pitchFamily="34" charset="0"/>
                          <a:cs typeface="Arial" panose="020B0604020202020204" pitchFamily="34" charset="0"/>
                        </a:rPr>
                        <a:t>SD_Total_Val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b="1" u="none" strike="noStrike" dirty="0" err="1">
                          <a:effectLst/>
                          <a:latin typeface="Arial" panose="020B0604020202020204" pitchFamily="34" charset="0"/>
                          <a:cs typeface="Arial" panose="020B0604020202020204" pitchFamily="34" charset="0"/>
                        </a:rPr>
                        <a:t>Coefficient_of_Variation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79252019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EUNICE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72399.1053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252087.617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348.19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403545359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BASILE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125733.647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412601.689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328.16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43176785"/>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BELLE ROSE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10814.8125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34297.7732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317.14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402578977"/>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WINTER HAVEN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846.363636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2564.44623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303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1488743315"/>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GULF BREEZE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80906.6552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242270.057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299.44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59369501"/>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PANAMA CITY BEACH</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247290.543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726082.454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293.62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1051761479"/>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COVINGTON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72371.85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197259.631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272.56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353148507"/>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LIVONIA</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11079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30062.7768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271.35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625177186"/>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MOBILE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395128.639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1049743.59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265.67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410515324"/>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MILTON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253905.205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652724.644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257.07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619055007"/>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CREOLE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145057.136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363706.289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250.73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004513659"/>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YOUNGSTOWN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2692803.79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6290863.83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233.62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1121464608"/>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ISLAMORADA</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1762935.3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4118248.76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233.6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33248512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ORLANDO</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440465.407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1007109.07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228.65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481052954"/>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CROSS CITY</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3183344.8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7192276.04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225.93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178915391"/>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RAYNE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66649.4211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149948.724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224.98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921290088"/>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BAGDAD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167335.13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375526.104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224.42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54802564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GIBSON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63820.1905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138709.56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217.34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174857783"/>
                  </a:ext>
                </a:extLst>
              </a:tr>
              <a:tr h="229574">
                <a:tc>
                  <a:txBody>
                    <a:bodyPr/>
                    <a:lstStyle/>
                    <a:p>
                      <a:pPr algn="ctr" fontAlgn="b"/>
                      <a:r>
                        <a:rPr lang="en-US" sz="1400" b="1" u="none" strike="noStrike" dirty="0">
                          <a:effectLst/>
                        </a:rPr>
                        <a:t>HOMESTEAD</a:t>
                      </a:r>
                      <a:endParaRPr lang="en-US" sz="1400" b="1" i="0" u="none" strike="noStrike" dirty="0">
                        <a:solidFill>
                          <a:srgbClr val="000000"/>
                        </a:solidFill>
                        <a:effectLst/>
                        <a:latin typeface="Calibri" panose="020F0502020204030204" pitchFamily="34" charset="0"/>
                      </a:endParaRPr>
                    </a:p>
                  </a:txBody>
                  <a:tcPr marL="8439" marR="8439" marT="843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439" marR="8439" marT="8439" marB="0" anchor="b"/>
                </a:tc>
                <a:tc>
                  <a:txBody>
                    <a:bodyPr/>
                    <a:lstStyle/>
                    <a:p>
                      <a:pPr algn="l" fontAlgn="b"/>
                      <a:r>
                        <a:rPr lang="en-US" sz="1000" u="none" strike="noStrike">
                          <a:effectLst/>
                        </a:rPr>
                        <a:t>46225.9231</a:t>
                      </a:r>
                      <a:endParaRPr lang="en-US" sz="1000" b="0" i="0" u="none" strike="noStrike">
                        <a:solidFill>
                          <a:srgbClr val="000000"/>
                        </a:solidFill>
                        <a:effectLst/>
                        <a:latin typeface="Calibri" panose="020F0502020204030204" pitchFamily="34" charset="0"/>
                      </a:endParaRPr>
                    </a:p>
                  </a:txBody>
                  <a:tcPr marL="8439" marR="8439" marT="8439" marB="0" anchor="b"/>
                </a:tc>
                <a:tc>
                  <a:txBody>
                    <a:bodyPr/>
                    <a:lstStyle/>
                    <a:p>
                      <a:pPr algn="l" fontAlgn="b"/>
                      <a:r>
                        <a:rPr lang="en-US" sz="1000" u="none" strike="noStrike">
                          <a:effectLst/>
                        </a:rPr>
                        <a:t>97421.4841</a:t>
                      </a:r>
                      <a:endParaRPr lang="en-US" sz="1000" b="0" i="0" u="none" strike="noStrike">
                        <a:solidFill>
                          <a:srgbClr val="000000"/>
                        </a:solidFill>
                        <a:effectLst/>
                        <a:latin typeface="Calibri" panose="020F0502020204030204" pitchFamily="34" charset="0"/>
                      </a:endParaRPr>
                    </a:p>
                  </a:txBody>
                  <a:tcPr marL="8439" marR="8439" marT="8439" marB="0" anchor="b"/>
                </a:tc>
                <a:tc>
                  <a:txBody>
                    <a:bodyPr/>
                    <a:lstStyle/>
                    <a:p>
                      <a:pPr algn="ctr" fontAlgn="b"/>
                      <a:r>
                        <a:rPr lang="en-US" sz="1400" u="none" strike="noStrike" dirty="0">
                          <a:effectLst/>
                        </a:rPr>
                        <a:t>210.75</a:t>
                      </a:r>
                      <a:endParaRPr lang="en-US" sz="1400" b="0" i="0" u="none" strike="noStrike" dirty="0">
                        <a:solidFill>
                          <a:srgbClr val="000000"/>
                        </a:solidFill>
                        <a:effectLst/>
                        <a:latin typeface="Calibri" panose="020F0502020204030204" pitchFamily="34" charset="0"/>
                      </a:endParaRPr>
                    </a:p>
                  </a:txBody>
                  <a:tcPr marL="8439" marR="8439" marT="8439" marB="0" anchor="b"/>
                </a:tc>
                <a:extLst>
                  <a:ext uri="{0D108BD9-81ED-4DB2-BD59-A6C34878D82A}">
                    <a16:rowId xmlns:a16="http://schemas.microsoft.com/office/drawing/2014/main" val="28530950"/>
                  </a:ext>
                </a:extLst>
              </a:tr>
            </a:tbl>
          </a:graphicData>
        </a:graphic>
      </p:graphicFrame>
      <p:sp>
        <p:nvSpPr>
          <p:cNvPr id="4" name="Text Placeholder 4">
            <a:extLst>
              <a:ext uri="{FF2B5EF4-FFF2-40B4-BE49-F238E27FC236}">
                <a16:creationId xmlns:a16="http://schemas.microsoft.com/office/drawing/2014/main" id="{EC26267F-684E-4254-BD99-D054BE7C2D1C}"/>
              </a:ext>
            </a:extLst>
          </p:cNvPr>
          <p:cNvSpPr txBox="1">
            <a:spLocks/>
          </p:cNvSpPr>
          <p:nvPr/>
        </p:nvSpPr>
        <p:spPr>
          <a:xfrm>
            <a:off x="239681" y="111194"/>
            <a:ext cx="6083533"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sz="2000" b="1" dirty="0"/>
              <a:t>Values and Pounds High Variation – not a full listing</a:t>
            </a:r>
          </a:p>
          <a:p>
            <a:r>
              <a:rPr lang="en-US" sz="2000" b="1" dirty="0"/>
              <a:t>140 cities with CV&gt;100% for values; 127 for pounds</a:t>
            </a:r>
          </a:p>
        </p:txBody>
      </p:sp>
      <p:graphicFrame>
        <p:nvGraphicFramePr>
          <p:cNvPr id="5" name="Table 4">
            <a:extLst>
              <a:ext uri="{FF2B5EF4-FFF2-40B4-BE49-F238E27FC236}">
                <a16:creationId xmlns:a16="http://schemas.microsoft.com/office/drawing/2014/main" id="{D22EA9C1-599D-42B6-BEC2-2EADEC781B46}"/>
              </a:ext>
            </a:extLst>
          </p:cNvPr>
          <p:cNvGraphicFramePr>
            <a:graphicFrameLocks noGrp="1"/>
          </p:cNvGraphicFramePr>
          <p:nvPr>
            <p:extLst>
              <p:ext uri="{D42A27DB-BD31-4B8C-83A1-F6EECF244321}">
                <p14:modId xmlns:p14="http://schemas.microsoft.com/office/powerpoint/2010/main" val="351191603"/>
              </p:ext>
            </p:extLst>
          </p:nvPr>
        </p:nvGraphicFramePr>
        <p:xfrm>
          <a:off x="6323214" y="111194"/>
          <a:ext cx="5602779" cy="6003710"/>
        </p:xfrm>
        <a:graphic>
          <a:graphicData uri="http://schemas.openxmlformats.org/drawingml/2006/table">
            <a:tbl>
              <a:tblPr>
                <a:tableStyleId>{5C22544A-7EE6-4342-B048-85BDC9FD1C3A}</a:tableStyleId>
              </a:tblPr>
              <a:tblGrid>
                <a:gridCol w="1916777">
                  <a:extLst>
                    <a:ext uri="{9D8B030D-6E8A-4147-A177-3AD203B41FA5}">
                      <a16:colId xmlns:a16="http://schemas.microsoft.com/office/drawing/2014/main" val="2906147867"/>
                    </a:ext>
                  </a:extLst>
                </a:gridCol>
                <a:gridCol w="571500">
                  <a:extLst>
                    <a:ext uri="{9D8B030D-6E8A-4147-A177-3AD203B41FA5}">
                      <a16:colId xmlns:a16="http://schemas.microsoft.com/office/drawing/2014/main" val="3955789928"/>
                    </a:ext>
                  </a:extLst>
                </a:gridCol>
                <a:gridCol w="1226127">
                  <a:extLst>
                    <a:ext uri="{9D8B030D-6E8A-4147-A177-3AD203B41FA5}">
                      <a16:colId xmlns:a16="http://schemas.microsoft.com/office/drawing/2014/main" val="813619980"/>
                    </a:ext>
                  </a:extLst>
                </a:gridCol>
                <a:gridCol w="997527">
                  <a:extLst>
                    <a:ext uri="{9D8B030D-6E8A-4147-A177-3AD203B41FA5}">
                      <a16:colId xmlns:a16="http://schemas.microsoft.com/office/drawing/2014/main" val="4283290695"/>
                    </a:ext>
                  </a:extLst>
                </a:gridCol>
                <a:gridCol w="890848">
                  <a:extLst>
                    <a:ext uri="{9D8B030D-6E8A-4147-A177-3AD203B41FA5}">
                      <a16:colId xmlns:a16="http://schemas.microsoft.com/office/drawing/2014/main" val="995286802"/>
                    </a:ext>
                  </a:extLst>
                </a:gridCol>
              </a:tblGrid>
              <a:tr h="344586">
                <a:tc>
                  <a:txBody>
                    <a:bodyPr/>
                    <a:lstStyle/>
                    <a:p>
                      <a:pPr algn="l" fontAlgn="b"/>
                      <a:r>
                        <a:rPr lang="en-US" sz="1200" u="none" strike="noStrike" dirty="0" err="1">
                          <a:effectLst/>
                          <a:latin typeface="Arial" panose="020B0604020202020204" pitchFamily="34" charset="0"/>
                          <a:cs typeface="Arial" panose="020B0604020202020204" pitchFamily="34" charset="0"/>
                        </a:rPr>
                        <a:t>dealer_city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state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Mean_Total_lbs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SD_Total_lbs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err="1">
                          <a:effectLst/>
                          <a:latin typeface="Arial" panose="020B0604020202020204" pitchFamily="34" charset="0"/>
                          <a:cs typeface="Arial" panose="020B0604020202020204" pitchFamily="34" charset="0"/>
                        </a:rPr>
                        <a:t>CoefVar_lbs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639623983"/>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EUNICE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62938.8947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243130.268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386.3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950264793"/>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BASILE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79714.8824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274881.385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344.83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29909395"/>
                  </a:ext>
                </a:extLst>
              </a:tr>
              <a:tr h="344586">
                <a:tc>
                  <a:txBody>
                    <a:bodyPr/>
                    <a:lstStyle/>
                    <a:p>
                      <a:pPr algn="l" fontAlgn="b"/>
                      <a:r>
                        <a:rPr lang="en-US" sz="1200" u="none" strike="noStrike" dirty="0">
                          <a:effectLst/>
                          <a:latin typeface="Arial" panose="020B0604020202020204" pitchFamily="34" charset="0"/>
                          <a:cs typeface="Arial" panose="020B0604020202020204" pitchFamily="34" charset="0"/>
                        </a:rPr>
                        <a:t>WINTER HAVEN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572.889091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1770.19998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309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18049615"/>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BELLE ROSE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3010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8802.40788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292.44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796677691"/>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SANIBEL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7707.8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21941.5763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284.67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385071397"/>
                  </a:ext>
                </a:extLst>
              </a:tr>
              <a:tr h="344586">
                <a:tc>
                  <a:txBody>
                    <a:bodyPr/>
                    <a:lstStyle/>
                    <a:p>
                      <a:pPr algn="l" fontAlgn="b"/>
                      <a:r>
                        <a:rPr lang="en-US" sz="1200" u="none" strike="noStrike" dirty="0">
                          <a:effectLst/>
                          <a:latin typeface="Arial" panose="020B0604020202020204" pitchFamily="34" charset="0"/>
                          <a:cs typeface="Arial" panose="020B0604020202020204" pitchFamily="34" charset="0"/>
                        </a:rPr>
                        <a:t>PANAMA CITY BEACH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66544.8643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177602.471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266.89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744083076"/>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CREOLE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148708.182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358331.971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240.96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241051340"/>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PALATKA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6959.16667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16345.7597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234.88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176972942"/>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GONZALES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7004.73333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16373.515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233.75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02546349"/>
                  </a:ext>
                </a:extLst>
              </a:tr>
              <a:tr h="178283">
                <a:tc>
                  <a:txBody>
                    <a:bodyPr/>
                    <a:lstStyle/>
                    <a:p>
                      <a:pPr algn="l" fontAlgn="b"/>
                      <a:r>
                        <a:rPr lang="en-US" sz="1200" u="none" strike="noStrike">
                          <a:effectLst/>
                          <a:latin typeface="Arial" panose="020B0604020202020204" pitchFamily="34" charset="0"/>
                          <a:cs typeface="Arial" panose="020B0604020202020204" pitchFamily="34" charset="0"/>
                        </a:rPr>
                        <a:t>GULF BREEZE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18954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43967.3357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231.97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303889968"/>
                  </a:ext>
                </a:extLst>
              </a:tr>
              <a:tr h="344586">
                <a:tc>
                  <a:txBody>
                    <a:bodyPr/>
                    <a:lstStyle/>
                    <a:p>
                      <a:pPr algn="l" fontAlgn="b"/>
                      <a:r>
                        <a:rPr lang="en-US" sz="1200" u="none" strike="noStrike">
                          <a:effectLst/>
                          <a:latin typeface="Arial" panose="020B0604020202020204" pitchFamily="34" charset="0"/>
                          <a:cs typeface="Arial" panose="020B0604020202020204" pitchFamily="34" charset="0"/>
                        </a:rPr>
                        <a:t>GRANT-VALKARIA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8543.30769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18210.5277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213.16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4072621419"/>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RAYNE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42073.6647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88455.5271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210.24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820310995"/>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BOURG</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141334.148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294408.968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208.31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353355724"/>
                  </a:ext>
                </a:extLst>
              </a:tr>
              <a:tr h="344586">
                <a:tc>
                  <a:txBody>
                    <a:bodyPr/>
                    <a:lstStyle/>
                    <a:p>
                      <a:pPr algn="l" fontAlgn="b"/>
                      <a:r>
                        <a:rPr lang="en-US" sz="1200" u="none" strike="noStrike">
                          <a:effectLst/>
                          <a:latin typeface="Arial" panose="020B0604020202020204" pitchFamily="34" charset="0"/>
                          <a:cs typeface="Arial" panose="020B0604020202020204" pitchFamily="34" charset="0"/>
                        </a:rPr>
                        <a:t>WEWAHITCHKA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77861.366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159216.934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204.49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588986753"/>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COCOA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64799.5294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130232.575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200.98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4154456455"/>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MOBILE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156124.556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299103.731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191.58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436919052"/>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GRAND BAY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86957.2083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157719.277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181.38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605466636"/>
                  </a:ext>
                </a:extLst>
              </a:tr>
              <a:tr h="344586">
                <a:tc>
                  <a:txBody>
                    <a:bodyPr/>
                    <a:lstStyle/>
                    <a:p>
                      <a:pPr algn="l" fontAlgn="b"/>
                      <a:r>
                        <a:rPr lang="en-US" sz="1200" u="none" strike="noStrike">
                          <a:effectLst/>
                          <a:latin typeface="Arial" panose="020B0604020202020204" pitchFamily="34" charset="0"/>
                          <a:cs typeface="Arial" panose="020B0604020202020204" pitchFamily="34" charset="0"/>
                        </a:rPr>
                        <a:t>SPANISH FORT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38238.8571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67591.6146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176.76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705492744"/>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INGLIS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167226.303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293266.152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175.37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83374779"/>
                  </a:ext>
                </a:extLst>
              </a:tr>
              <a:tr h="344586">
                <a:tc>
                  <a:txBody>
                    <a:bodyPr/>
                    <a:lstStyle/>
                    <a:p>
                      <a:pPr algn="l" fontAlgn="b"/>
                      <a:r>
                        <a:rPr lang="en-US" sz="1200" u="none" strike="noStrike" dirty="0">
                          <a:effectLst/>
                          <a:latin typeface="Arial" panose="020B0604020202020204" pitchFamily="34" charset="0"/>
                          <a:cs typeface="Arial" panose="020B0604020202020204" pitchFamily="34" charset="0"/>
                        </a:rPr>
                        <a:t>LONGBOAT KEY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97050.075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169901.553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175.07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370140887"/>
                  </a:ext>
                </a:extLst>
              </a:tr>
              <a:tr h="178283">
                <a:tc>
                  <a:txBody>
                    <a:bodyPr/>
                    <a:lstStyle/>
                    <a:p>
                      <a:pPr algn="l" fontAlgn="b"/>
                      <a:r>
                        <a:rPr lang="en-US" sz="1200" u="none" strike="noStrike" dirty="0">
                          <a:effectLst/>
                          <a:latin typeface="Arial" panose="020B0604020202020204" pitchFamily="34" charset="0"/>
                          <a:cs typeface="Arial" panose="020B0604020202020204" pitchFamily="34" charset="0"/>
                        </a:rPr>
                        <a:t>ARNAUDVILLE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5380.8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9319.56283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173.2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162491682"/>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GIBSON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39994.2857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67881.0677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169.73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592650943"/>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GHEENS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85200.8421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144157.524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169.2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42754087"/>
                  </a:ext>
                </a:extLst>
              </a:tr>
              <a:tr h="178283">
                <a:tc>
                  <a:txBody>
                    <a:bodyPr/>
                    <a:lstStyle/>
                    <a:p>
                      <a:pPr algn="l" fontAlgn="b"/>
                      <a:r>
                        <a:rPr lang="en-US" sz="1200" u="none" strike="noStrike">
                          <a:effectLst/>
                          <a:latin typeface="Arial" panose="020B0604020202020204" pitchFamily="34" charset="0"/>
                          <a:cs typeface="Arial" panose="020B0604020202020204" pitchFamily="34" charset="0"/>
                        </a:rPr>
                        <a:t>PLAQUEMINE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7278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12176.3965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167.3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38444252"/>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HARVEY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108840.796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181033.52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166.33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509369665"/>
                  </a:ext>
                </a:extLst>
              </a:tr>
            </a:tbl>
          </a:graphicData>
        </a:graphic>
      </p:graphicFrame>
    </p:spTree>
    <p:extLst>
      <p:ext uri="{BB962C8B-B14F-4D97-AF65-F5344CB8AC3E}">
        <p14:creationId xmlns:p14="http://schemas.microsoft.com/office/powerpoint/2010/main" val="19539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93A06-D486-488D-9F58-A912B4B69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424378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658C-2B1E-4CAC-8416-A135EFEB5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42515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FB4E0ED-74CE-437F-BC89-0A0CCF5140B6}"/>
              </a:ext>
            </a:extLst>
          </p:cNvPr>
          <p:cNvSpPr txBox="1">
            <a:spLocks/>
          </p:cNvSpPr>
          <p:nvPr/>
        </p:nvSpPr>
        <p:spPr>
          <a:xfrm>
            <a:off x="340416" y="588016"/>
            <a:ext cx="10861270"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Values and Pounds Low Coefficient of Variation/Stable/Resilient?</a:t>
            </a:r>
          </a:p>
        </p:txBody>
      </p:sp>
      <p:pic>
        <p:nvPicPr>
          <p:cNvPr id="20" name="Content Placeholder 19">
            <a:extLst>
              <a:ext uri="{FF2B5EF4-FFF2-40B4-BE49-F238E27FC236}">
                <a16:creationId xmlns:a16="http://schemas.microsoft.com/office/drawing/2014/main" id="{6D05649F-5870-4F28-A544-C255D46B7F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141" y="1374466"/>
            <a:ext cx="10515600" cy="4506685"/>
          </a:xfrm>
        </p:spPr>
      </p:pic>
    </p:spTree>
    <p:extLst>
      <p:ext uri="{BB962C8B-B14F-4D97-AF65-F5344CB8AC3E}">
        <p14:creationId xmlns:p14="http://schemas.microsoft.com/office/powerpoint/2010/main" val="1257340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4225A6-3F10-443E-BC59-0839FA4FD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822" y="1565566"/>
            <a:ext cx="10153122" cy="4351338"/>
          </a:xfrm>
          <a:prstGeom prst="rect">
            <a:avLst/>
          </a:prstGeom>
        </p:spPr>
      </p:pic>
    </p:spTree>
    <p:extLst>
      <p:ext uri="{BB962C8B-B14F-4D97-AF65-F5344CB8AC3E}">
        <p14:creationId xmlns:p14="http://schemas.microsoft.com/office/powerpoint/2010/main" val="146264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3BB1CE-FBDD-4C62-BE52-0B45050E7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54114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89B9-5916-484D-B9CB-EF20A41FA185}"/>
              </a:ext>
            </a:extLst>
          </p:cNvPr>
          <p:cNvSpPr>
            <a:spLocks noGrp="1"/>
          </p:cNvSpPr>
          <p:nvPr>
            <p:ph type="title"/>
          </p:nvPr>
        </p:nvSpPr>
        <p:spPr/>
        <p:txBody>
          <a:bodyPr/>
          <a:lstStyle/>
          <a:p>
            <a:r>
              <a:rPr lang="en-US" dirty="0"/>
              <a:t>Identify resilience attributes for fishing communities</a:t>
            </a:r>
          </a:p>
        </p:txBody>
      </p:sp>
      <p:sp>
        <p:nvSpPr>
          <p:cNvPr id="3" name="Content Placeholder 2">
            <a:extLst>
              <a:ext uri="{FF2B5EF4-FFF2-40B4-BE49-F238E27FC236}">
                <a16:creationId xmlns:a16="http://schemas.microsoft.com/office/drawing/2014/main" id="{EAEBD0BF-95C3-454B-A045-9208C93313AD}"/>
              </a:ext>
            </a:extLst>
          </p:cNvPr>
          <p:cNvSpPr>
            <a:spLocks noGrp="1"/>
          </p:cNvSpPr>
          <p:nvPr>
            <p:ph idx="1"/>
          </p:nvPr>
        </p:nvSpPr>
        <p:spPr/>
        <p:txBody>
          <a:bodyPr>
            <a:normAutofit fontScale="92500" lnSpcReduction="10000"/>
          </a:bodyPr>
          <a:lstStyle/>
          <a:p>
            <a:endParaRPr lang="en-US" dirty="0"/>
          </a:p>
          <a:p>
            <a:r>
              <a:rPr lang="en-US" dirty="0"/>
              <a:t>What are the fishing communities that display significant drops in the value of landed fish and never recover or do recover?</a:t>
            </a:r>
          </a:p>
          <a:p>
            <a:r>
              <a:rPr lang="en-US" dirty="0"/>
              <a:t>What are the communities that show stable trends – no major drops in values?</a:t>
            </a:r>
          </a:p>
          <a:p>
            <a:r>
              <a:rPr lang="en-US" dirty="0"/>
              <a:t>What are the general patterns overall for these communities? </a:t>
            </a:r>
          </a:p>
          <a:p>
            <a:r>
              <a:rPr lang="en-US" dirty="0"/>
              <a:t>What causes collapse, what drives recovery, what seems to influence stability, what causes volatility?</a:t>
            </a:r>
          </a:p>
          <a:p>
            <a:r>
              <a:rPr lang="en-US" dirty="0"/>
              <a:t>Are there any particular typologies that we can use to characterize patterns of resilience?</a:t>
            </a:r>
            <a:br>
              <a:rPr lang="en-US" dirty="0"/>
            </a:br>
            <a:endParaRPr lang="en-US" dirty="0"/>
          </a:p>
          <a:p>
            <a:endParaRPr lang="en-US" dirty="0"/>
          </a:p>
        </p:txBody>
      </p:sp>
    </p:spTree>
    <p:extLst>
      <p:ext uri="{BB962C8B-B14F-4D97-AF65-F5344CB8AC3E}">
        <p14:creationId xmlns:p14="http://schemas.microsoft.com/office/powerpoint/2010/main" val="4222462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CDC9F-7482-42BC-A220-A35EF77F12DB}"/>
              </a:ext>
            </a:extLst>
          </p:cNvPr>
          <p:cNvSpPr>
            <a:spLocks noGrp="1"/>
          </p:cNvSpPr>
          <p:nvPr>
            <p:ph type="ctrTitle"/>
          </p:nvPr>
        </p:nvSpPr>
        <p:spPr/>
        <p:txBody>
          <a:bodyPr/>
          <a:lstStyle/>
          <a:p>
            <a:r>
              <a:rPr lang="en-US" dirty="0"/>
              <a:t>Percent Change</a:t>
            </a:r>
          </a:p>
        </p:txBody>
      </p:sp>
      <p:sp>
        <p:nvSpPr>
          <p:cNvPr id="5" name="Subtitle 4">
            <a:extLst>
              <a:ext uri="{FF2B5EF4-FFF2-40B4-BE49-F238E27FC236}">
                <a16:creationId xmlns:a16="http://schemas.microsoft.com/office/drawing/2014/main" id="{11E88ED8-916D-46E9-8F9B-AAB1CDE9D4F0}"/>
              </a:ext>
            </a:extLst>
          </p:cNvPr>
          <p:cNvSpPr>
            <a:spLocks noGrp="1"/>
          </p:cNvSpPr>
          <p:nvPr>
            <p:ph type="subTitle" idx="1"/>
          </p:nvPr>
        </p:nvSpPr>
        <p:spPr/>
        <p:txBody>
          <a:bodyPr/>
          <a:lstStyle/>
          <a:p>
            <a:r>
              <a:rPr lang="en-US" dirty="0"/>
              <a:t>Year to year change</a:t>
            </a:r>
          </a:p>
        </p:txBody>
      </p:sp>
    </p:spTree>
    <p:extLst>
      <p:ext uri="{BB962C8B-B14F-4D97-AF65-F5344CB8AC3E}">
        <p14:creationId xmlns:p14="http://schemas.microsoft.com/office/powerpoint/2010/main" val="1263611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37D4CC4-51C4-44E5-ADC5-AE8107E05A94}"/>
              </a:ext>
            </a:extLst>
          </p:cNvPr>
          <p:cNvSpPr txBox="1">
            <a:spLocks/>
          </p:cNvSpPr>
          <p:nvPr/>
        </p:nvSpPr>
        <p:spPr>
          <a:xfrm>
            <a:off x="80356" y="91439"/>
            <a:ext cx="10133907"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Percent Change from one year to the next for each city</a:t>
            </a:r>
          </a:p>
        </p:txBody>
      </p:sp>
      <p:pic>
        <p:nvPicPr>
          <p:cNvPr id="3" name="Picture 2">
            <a:extLst>
              <a:ext uri="{FF2B5EF4-FFF2-40B4-BE49-F238E27FC236}">
                <a16:creationId xmlns:a16="http://schemas.microsoft.com/office/drawing/2014/main" id="{7C5D1AEF-6C4B-4CB2-AB29-032C9AF66AC9}"/>
              </a:ext>
            </a:extLst>
          </p:cNvPr>
          <p:cNvPicPr>
            <a:picLocks noChangeAspect="1"/>
          </p:cNvPicPr>
          <p:nvPr/>
        </p:nvPicPr>
        <p:blipFill>
          <a:blip r:embed="rId3"/>
          <a:stretch>
            <a:fillRect/>
          </a:stretch>
        </p:blipFill>
        <p:spPr>
          <a:xfrm>
            <a:off x="154132" y="837334"/>
            <a:ext cx="8953500" cy="1733550"/>
          </a:xfrm>
          <a:prstGeom prst="rect">
            <a:avLst/>
          </a:prstGeom>
        </p:spPr>
      </p:pic>
      <p:graphicFrame>
        <p:nvGraphicFramePr>
          <p:cNvPr id="4" name="Table 3">
            <a:extLst>
              <a:ext uri="{FF2B5EF4-FFF2-40B4-BE49-F238E27FC236}">
                <a16:creationId xmlns:a16="http://schemas.microsoft.com/office/drawing/2014/main" id="{211321A7-7857-4669-8C5C-327EE8F0E18B}"/>
              </a:ext>
            </a:extLst>
          </p:cNvPr>
          <p:cNvGraphicFramePr>
            <a:graphicFrameLocks noGrp="1"/>
          </p:cNvGraphicFramePr>
          <p:nvPr>
            <p:extLst>
              <p:ext uri="{D42A27DB-BD31-4B8C-83A1-F6EECF244321}">
                <p14:modId xmlns:p14="http://schemas.microsoft.com/office/powerpoint/2010/main" val="3016408238"/>
              </p:ext>
            </p:extLst>
          </p:nvPr>
        </p:nvGraphicFramePr>
        <p:xfrm>
          <a:off x="673732" y="2373817"/>
          <a:ext cx="10735488" cy="4108392"/>
        </p:xfrm>
        <a:graphic>
          <a:graphicData uri="http://schemas.openxmlformats.org/drawingml/2006/table">
            <a:tbl>
              <a:tblPr>
                <a:tableStyleId>{5C22544A-7EE6-4342-B048-85BDC9FD1C3A}</a:tableStyleId>
              </a:tblPr>
              <a:tblGrid>
                <a:gridCol w="1341936">
                  <a:extLst>
                    <a:ext uri="{9D8B030D-6E8A-4147-A177-3AD203B41FA5}">
                      <a16:colId xmlns:a16="http://schemas.microsoft.com/office/drawing/2014/main" val="874642003"/>
                    </a:ext>
                  </a:extLst>
                </a:gridCol>
                <a:gridCol w="1341936">
                  <a:extLst>
                    <a:ext uri="{9D8B030D-6E8A-4147-A177-3AD203B41FA5}">
                      <a16:colId xmlns:a16="http://schemas.microsoft.com/office/drawing/2014/main" val="1235140620"/>
                    </a:ext>
                  </a:extLst>
                </a:gridCol>
                <a:gridCol w="1341936">
                  <a:extLst>
                    <a:ext uri="{9D8B030D-6E8A-4147-A177-3AD203B41FA5}">
                      <a16:colId xmlns:a16="http://schemas.microsoft.com/office/drawing/2014/main" val="3911032329"/>
                    </a:ext>
                  </a:extLst>
                </a:gridCol>
                <a:gridCol w="1341936">
                  <a:extLst>
                    <a:ext uri="{9D8B030D-6E8A-4147-A177-3AD203B41FA5}">
                      <a16:colId xmlns:a16="http://schemas.microsoft.com/office/drawing/2014/main" val="1773169750"/>
                    </a:ext>
                  </a:extLst>
                </a:gridCol>
                <a:gridCol w="1341936">
                  <a:extLst>
                    <a:ext uri="{9D8B030D-6E8A-4147-A177-3AD203B41FA5}">
                      <a16:colId xmlns:a16="http://schemas.microsoft.com/office/drawing/2014/main" val="3560176853"/>
                    </a:ext>
                  </a:extLst>
                </a:gridCol>
                <a:gridCol w="1341936">
                  <a:extLst>
                    <a:ext uri="{9D8B030D-6E8A-4147-A177-3AD203B41FA5}">
                      <a16:colId xmlns:a16="http://schemas.microsoft.com/office/drawing/2014/main" val="3335144468"/>
                    </a:ext>
                  </a:extLst>
                </a:gridCol>
                <a:gridCol w="1341936">
                  <a:extLst>
                    <a:ext uri="{9D8B030D-6E8A-4147-A177-3AD203B41FA5}">
                      <a16:colId xmlns:a16="http://schemas.microsoft.com/office/drawing/2014/main" val="2802423961"/>
                    </a:ext>
                  </a:extLst>
                </a:gridCol>
                <a:gridCol w="1341936">
                  <a:extLst>
                    <a:ext uri="{9D8B030D-6E8A-4147-A177-3AD203B41FA5}">
                      <a16:colId xmlns:a16="http://schemas.microsoft.com/office/drawing/2014/main" val="3410386845"/>
                    </a:ext>
                  </a:extLst>
                </a:gridCol>
              </a:tblGrid>
              <a:tr h="171183">
                <a:tc>
                  <a:txBody>
                    <a:bodyPr/>
                    <a:lstStyle/>
                    <a:p>
                      <a:pPr algn="l" fontAlgn="b"/>
                      <a:r>
                        <a:rPr lang="en-US" sz="1000" u="none" strike="noStrike">
                          <a:effectLst/>
                        </a:rPr>
                        <a:t>landed_year</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dealer_state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dealer_city</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total_live_lbs</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total_value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total_adjusted_val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perc_change_Val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perc_change_lbs</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777891581"/>
                  </a:ext>
                </a:extLst>
              </a:tr>
              <a:tr h="171183">
                <a:tc>
                  <a:txBody>
                    <a:bodyPr/>
                    <a:lstStyle/>
                    <a:p>
                      <a:pPr algn="r" fontAlgn="b"/>
                      <a:r>
                        <a:rPr lang="en-US" sz="1000" u="none" strike="noStrike">
                          <a:effectLst/>
                        </a:rPr>
                        <a:t>1987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6774715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16595687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33122674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4203285.03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518240.86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746709067"/>
                  </a:ext>
                </a:extLst>
              </a:tr>
              <a:tr h="171183">
                <a:tc>
                  <a:txBody>
                    <a:bodyPr/>
                    <a:lstStyle/>
                    <a:p>
                      <a:pPr algn="r" fontAlgn="b"/>
                      <a:r>
                        <a:rPr lang="en-US" sz="1000" u="none" strike="noStrike">
                          <a:effectLst/>
                        </a:rPr>
                        <a:t>1986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9372335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25557288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52270382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2871899.01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366579.77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850245308"/>
                  </a:ext>
                </a:extLst>
              </a:tr>
              <a:tr h="171183">
                <a:tc>
                  <a:txBody>
                    <a:bodyPr/>
                    <a:lstStyle/>
                    <a:p>
                      <a:pPr algn="r" fontAlgn="b"/>
                      <a:r>
                        <a:rPr lang="en-US" sz="1000" u="none" strike="noStrike">
                          <a:effectLst/>
                        </a:rPr>
                        <a:t>1979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6089638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15358800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45103640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1825958.3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216458.96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410580379"/>
                  </a:ext>
                </a:extLst>
              </a:tr>
              <a:tr h="171183">
                <a:tc>
                  <a:txBody>
                    <a:bodyPr/>
                    <a:lstStyle/>
                    <a:p>
                      <a:pPr algn="r" fontAlgn="b"/>
                      <a:r>
                        <a:rPr lang="en-US" sz="1000" u="none" strike="noStrike">
                          <a:effectLst/>
                        </a:rPr>
                        <a:t>1986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BOKEELIA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75305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93375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190971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909285.71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442870.59</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58878319"/>
                  </a:ext>
                </a:extLst>
              </a:tr>
              <a:tr h="171183">
                <a:tc>
                  <a:txBody>
                    <a:bodyPr/>
                    <a:lstStyle/>
                    <a:p>
                      <a:pPr algn="r" fontAlgn="b"/>
                      <a:r>
                        <a:rPr lang="en-US" sz="1000" u="none" strike="noStrike">
                          <a:effectLst/>
                        </a:rPr>
                        <a:t>1978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13025917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23641028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75185049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894747.05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370375.46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46372674"/>
                  </a:ext>
                </a:extLst>
              </a:tr>
              <a:tr h="171183">
                <a:tc>
                  <a:txBody>
                    <a:bodyPr/>
                    <a:lstStyle/>
                    <a:p>
                      <a:pPr algn="r" fontAlgn="b"/>
                      <a:r>
                        <a:rPr lang="en-US" sz="1000" u="none" strike="noStrike">
                          <a:effectLst/>
                        </a:rPr>
                        <a:t>2019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AL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CODEN</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2098980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4144180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4198272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887483.93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457194.12</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461894451"/>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STEINHATCHEE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603950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627513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1209755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857882.27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127.67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3457473"/>
                  </a:ext>
                </a:extLst>
              </a:tr>
              <a:tr h="171183">
                <a:tc>
                  <a:txBody>
                    <a:bodyPr/>
                    <a:lstStyle/>
                    <a:p>
                      <a:pPr algn="r" fontAlgn="b"/>
                      <a:r>
                        <a:rPr lang="en-US" sz="1000" u="none" strike="noStrike">
                          <a:effectLst/>
                        </a:rPr>
                        <a:t>1997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GRAND CHENIER</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2163712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6032167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9225448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770614.12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234067.97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830213591"/>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TAVERNIER</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317660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823969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1588495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645629.67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296.81</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31640246"/>
                  </a:ext>
                </a:extLst>
              </a:tr>
              <a:tr h="171183">
                <a:tc>
                  <a:txBody>
                    <a:bodyPr/>
                    <a:lstStyle/>
                    <a:p>
                      <a:pPr algn="r" fontAlgn="b"/>
                      <a:r>
                        <a:rPr lang="en-US" sz="1000" u="none" strike="noStrike">
                          <a:effectLst/>
                        </a:rPr>
                        <a:t>2012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ORLANDO</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359097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1972929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2244877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604988.14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317684.96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010770578"/>
                  </a:ext>
                </a:extLst>
              </a:tr>
              <a:tr h="171183">
                <a:tc>
                  <a:txBody>
                    <a:bodyPr/>
                    <a:lstStyle/>
                    <a:p>
                      <a:pPr algn="r" fontAlgn="b"/>
                      <a:r>
                        <a:rPr lang="en-US" sz="1000" u="none" strike="noStrike">
                          <a:effectLst/>
                        </a:rPr>
                        <a:t>2004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PORT RICHEY</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41518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43226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57970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526900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259387.5</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2777359193"/>
                  </a:ext>
                </a:extLst>
              </a:tr>
              <a:tr h="171183">
                <a:tc>
                  <a:txBody>
                    <a:bodyPr/>
                    <a:lstStyle/>
                    <a:p>
                      <a:pPr algn="r" fontAlgn="b"/>
                      <a:r>
                        <a:rPr lang="en-US" sz="1000" u="none" strike="noStrike">
                          <a:effectLst/>
                        </a:rPr>
                        <a:t>2013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6569525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12430071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13900041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405267.19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642710.67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67630052"/>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HORSESHOE BEACH</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418763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1221534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2354942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398367.34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43.93</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409059960"/>
                  </a:ext>
                </a:extLst>
              </a:tr>
              <a:tr h="171183">
                <a:tc>
                  <a:txBody>
                    <a:bodyPr/>
                    <a:lstStyle/>
                    <a:p>
                      <a:pPr algn="r" fontAlgn="b"/>
                      <a:r>
                        <a:rPr lang="en-US" sz="1000" u="none" strike="noStrike">
                          <a:effectLst/>
                        </a:rPr>
                        <a:t>1996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2708070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4400138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6845490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394452.74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820527.27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2062577820"/>
                  </a:ext>
                </a:extLst>
              </a:tr>
              <a:tr h="171183">
                <a:tc>
                  <a:txBody>
                    <a:bodyPr/>
                    <a:lstStyle/>
                    <a:p>
                      <a:pPr algn="r" fontAlgn="b"/>
                      <a:r>
                        <a:rPr lang="en-US" sz="1000" u="none" strike="noStrike">
                          <a:effectLst/>
                        </a:rPr>
                        <a:t>1989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4775844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9346853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17339568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346969.02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182882.53</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437208037"/>
                  </a:ext>
                </a:extLst>
              </a:tr>
              <a:tr h="171183">
                <a:tc>
                  <a:txBody>
                    <a:bodyPr/>
                    <a:lstStyle/>
                    <a:p>
                      <a:pPr algn="r" fontAlgn="b"/>
                      <a:r>
                        <a:rPr lang="en-US" sz="1000" u="none" strike="noStrike">
                          <a:effectLst/>
                        </a:rPr>
                        <a:t>1984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ABBEVILLE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1703984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2510763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5404144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335978.61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274293.56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824621264"/>
                  </a:ext>
                </a:extLst>
              </a:tr>
              <a:tr h="171183">
                <a:tc>
                  <a:txBody>
                    <a:bodyPr/>
                    <a:lstStyle/>
                    <a:p>
                      <a:pPr algn="r" fontAlgn="b"/>
                      <a:r>
                        <a:rPr lang="en-US" sz="1000" u="none" strike="noStrike">
                          <a:effectLst/>
                        </a:rPr>
                        <a:t>1994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6599659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19281169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31186666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295116.45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127036.56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980256357"/>
                  </a:ext>
                </a:extLst>
              </a:tr>
              <a:tr h="171183">
                <a:tc>
                  <a:txBody>
                    <a:bodyPr/>
                    <a:lstStyle/>
                    <a:p>
                      <a:pPr algn="r" fontAlgn="b"/>
                      <a:r>
                        <a:rPr lang="en-US" sz="1000" u="none" strike="noStrike">
                          <a:effectLst/>
                        </a:rPr>
                        <a:t>2012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8342266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11543523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13134683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290105.1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629030.17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000760642"/>
                  </a:ext>
                </a:extLst>
              </a:tr>
              <a:tr h="171183">
                <a:tc>
                  <a:txBody>
                    <a:bodyPr/>
                    <a:lstStyle/>
                    <a:p>
                      <a:pPr algn="r" fontAlgn="b"/>
                      <a:r>
                        <a:rPr lang="en-US" sz="1000" u="none" strike="noStrike">
                          <a:effectLst/>
                        </a:rPr>
                        <a:t>1996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5242382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12978451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20191145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289919.32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136919.92</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835993808"/>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SUWANNEE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174067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273552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527369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274571.35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162579.44</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264011845"/>
                  </a:ext>
                </a:extLst>
              </a:tr>
              <a:tr h="171183">
                <a:tc>
                  <a:txBody>
                    <a:bodyPr/>
                    <a:lstStyle/>
                    <a:p>
                      <a:pPr algn="r" fontAlgn="b"/>
                      <a:r>
                        <a:rPr lang="en-US" sz="1000" u="none" strike="noStrike">
                          <a:effectLst/>
                        </a:rPr>
                        <a:t>1986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PORT SAINT JOE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463806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1053955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2155575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247667.24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208821.62</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591166785"/>
                  </a:ext>
                </a:extLst>
              </a:tr>
              <a:tr h="171183">
                <a:tc>
                  <a:txBody>
                    <a:bodyPr/>
                    <a:lstStyle/>
                    <a:p>
                      <a:pPr algn="r" fontAlgn="b"/>
                      <a:r>
                        <a:rPr lang="en-US" sz="1000" u="none" strike="noStrike">
                          <a:effectLst/>
                        </a:rPr>
                        <a:t>1999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5371329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16040613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23922159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214448.51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80830.07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965703197"/>
                  </a:ext>
                </a:extLst>
              </a:tr>
              <a:tr h="171183">
                <a:tc>
                  <a:txBody>
                    <a:bodyPr/>
                    <a:lstStyle/>
                    <a:p>
                      <a:pPr algn="r" fontAlgn="b"/>
                      <a:r>
                        <a:rPr lang="en-US" sz="1000" u="none" strike="noStrike">
                          <a:effectLst/>
                        </a:rPr>
                        <a:t>2003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6817694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6946076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9565538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214229.78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dirty="0">
                          <a:effectLst/>
                        </a:rPr>
                        <a:t>493578.06</a:t>
                      </a:r>
                      <a:endParaRPr lang="en-US" sz="1000" b="0" i="0" u="none" strike="noStrike" dirty="0">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2433936500"/>
                  </a:ext>
                </a:extLst>
              </a:tr>
            </a:tbl>
          </a:graphicData>
        </a:graphic>
      </p:graphicFrame>
      <p:sp>
        <p:nvSpPr>
          <p:cNvPr id="5" name="TextBox 4">
            <a:extLst>
              <a:ext uri="{FF2B5EF4-FFF2-40B4-BE49-F238E27FC236}">
                <a16:creationId xmlns:a16="http://schemas.microsoft.com/office/drawing/2014/main" id="{F57D74B8-8E9C-4134-B59C-F9CC2DAF05BA}"/>
              </a:ext>
            </a:extLst>
          </p:cNvPr>
          <p:cNvSpPr txBox="1"/>
          <p:nvPr/>
        </p:nvSpPr>
        <p:spPr>
          <a:xfrm>
            <a:off x="9341428" y="1242444"/>
            <a:ext cx="2462646" cy="1200329"/>
          </a:xfrm>
          <a:prstGeom prst="rect">
            <a:avLst/>
          </a:prstGeom>
          <a:noFill/>
        </p:spPr>
        <p:txBody>
          <a:bodyPr wrap="square" rtlCol="0">
            <a:spAutoFit/>
          </a:bodyPr>
          <a:lstStyle/>
          <a:p>
            <a:r>
              <a:rPr lang="en-US" b="1" dirty="0"/>
              <a:t>690 unique cities with percent change over 100% (BOTH POSITIVE AND NEGATIVE)</a:t>
            </a:r>
          </a:p>
        </p:txBody>
      </p:sp>
    </p:spTree>
    <p:extLst>
      <p:ext uri="{BB962C8B-B14F-4D97-AF65-F5344CB8AC3E}">
        <p14:creationId xmlns:p14="http://schemas.microsoft.com/office/powerpoint/2010/main" val="2647705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CBD7DF-0984-4D47-A004-07EAC127635A}"/>
              </a:ext>
            </a:extLst>
          </p:cNvPr>
          <p:cNvPicPr>
            <a:picLocks noChangeAspect="1"/>
          </p:cNvPicPr>
          <p:nvPr/>
        </p:nvPicPr>
        <p:blipFill>
          <a:blip r:embed="rId3"/>
          <a:stretch>
            <a:fillRect/>
          </a:stretch>
        </p:blipFill>
        <p:spPr>
          <a:xfrm>
            <a:off x="4666385" y="142009"/>
            <a:ext cx="7410450" cy="1524000"/>
          </a:xfrm>
          <a:prstGeom prst="rect">
            <a:avLst/>
          </a:prstGeom>
        </p:spPr>
      </p:pic>
      <p:pic>
        <p:nvPicPr>
          <p:cNvPr id="6" name="Picture 5">
            <a:extLst>
              <a:ext uri="{FF2B5EF4-FFF2-40B4-BE49-F238E27FC236}">
                <a16:creationId xmlns:a16="http://schemas.microsoft.com/office/drawing/2014/main" id="{D5DAEDB2-AA9E-4C82-8CE1-54EF152A7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66009"/>
            <a:ext cx="12192000" cy="5225143"/>
          </a:xfrm>
          <a:prstGeom prst="rect">
            <a:avLst/>
          </a:prstGeom>
        </p:spPr>
      </p:pic>
      <p:sp>
        <p:nvSpPr>
          <p:cNvPr id="7" name="Text Placeholder 4">
            <a:extLst>
              <a:ext uri="{FF2B5EF4-FFF2-40B4-BE49-F238E27FC236}">
                <a16:creationId xmlns:a16="http://schemas.microsoft.com/office/drawing/2014/main" id="{ED4AF44C-C38C-4006-9BC2-42E6511BCCE6}"/>
              </a:ext>
            </a:extLst>
          </p:cNvPr>
          <p:cNvSpPr txBox="1">
            <a:spLocks/>
          </p:cNvSpPr>
          <p:nvPr/>
        </p:nvSpPr>
        <p:spPr>
          <a:xfrm>
            <a:off x="80357" y="91439"/>
            <a:ext cx="2578954" cy="1524000"/>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Threshold set at 100 (+/-)</a:t>
            </a:r>
          </a:p>
        </p:txBody>
      </p:sp>
    </p:spTree>
    <p:extLst>
      <p:ext uri="{BB962C8B-B14F-4D97-AF65-F5344CB8AC3E}">
        <p14:creationId xmlns:p14="http://schemas.microsoft.com/office/powerpoint/2010/main" val="144440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6E98A-1043-4434-97B7-795997043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64014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C0B6A-7AFF-4631-9D7E-02B735FDA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044520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AF65A4-908F-430B-967D-FF32A77BE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18762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529B7-2CDF-4CDD-A22E-E1FD88289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77582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70EFA-3FBF-449F-A5CB-8D21D6A84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104628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DE3BE2-BBAC-486F-B40F-3DAF43406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240217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6C10CAB-3621-4694-A7E9-DAF36A65DADA}"/>
              </a:ext>
            </a:extLst>
          </p:cNvPr>
          <p:cNvSpPr txBox="1">
            <a:spLocks/>
          </p:cNvSpPr>
          <p:nvPr/>
        </p:nvSpPr>
        <p:spPr>
          <a:xfrm>
            <a:off x="80356" y="91439"/>
            <a:ext cx="10237817" cy="864525"/>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Percent Change – NEGATIVE – Threshold set at -50% for values and +50% for pounds</a:t>
            </a:r>
          </a:p>
        </p:txBody>
      </p:sp>
      <p:pic>
        <p:nvPicPr>
          <p:cNvPr id="5" name="Picture 4">
            <a:extLst>
              <a:ext uri="{FF2B5EF4-FFF2-40B4-BE49-F238E27FC236}">
                <a16:creationId xmlns:a16="http://schemas.microsoft.com/office/drawing/2014/main" id="{46FA66C3-3E81-4996-8DBA-E3E36DA913FD}"/>
              </a:ext>
            </a:extLst>
          </p:cNvPr>
          <p:cNvPicPr>
            <a:picLocks noChangeAspect="1"/>
          </p:cNvPicPr>
          <p:nvPr/>
        </p:nvPicPr>
        <p:blipFill>
          <a:blip r:embed="rId3"/>
          <a:stretch>
            <a:fillRect/>
          </a:stretch>
        </p:blipFill>
        <p:spPr>
          <a:xfrm>
            <a:off x="218210" y="1271587"/>
            <a:ext cx="9644928" cy="5420158"/>
          </a:xfrm>
          <a:prstGeom prst="rect">
            <a:avLst/>
          </a:prstGeom>
        </p:spPr>
      </p:pic>
    </p:spTree>
    <p:extLst>
      <p:ext uri="{BB962C8B-B14F-4D97-AF65-F5344CB8AC3E}">
        <p14:creationId xmlns:p14="http://schemas.microsoft.com/office/powerpoint/2010/main" val="140815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F0A80-2F87-4369-A3F2-4694AA023455}"/>
              </a:ext>
            </a:extLst>
          </p:cNvPr>
          <p:cNvSpPr>
            <a:spLocks noGrp="1"/>
          </p:cNvSpPr>
          <p:nvPr>
            <p:ph type="title"/>
          </p:nvPr>
        </p:nvSpPr>
        <p:spPr>
          <a:xfrm>
            <a:off x="266962" y="172575"/>
            <a:ext cx="11025434" cy="1125537"/>
          </a:xfrm>
        </p:spPr>
        <p:txBody>
          <a:bodyPr>
            <a:noAutofit/>
          </a:bodyPr>
          <a:lstStyle/>
          <a:p>
            <a:r>
              <a:rPr lang="en-US" sz="2400" b="1" dirty="0">
                <a:latin typeface="Aharoni"/>
              </a:rPr>
              <a:t>In early 2022, SSRG sought to fill the gaps in historic dealer data. Over the course of half a year, researchers have collected and cleaned fisheries landing data from the first year of available data, 1977, to 2013.</a:t>
            </a:r>
          </a:p>
        </p:txBody>
      </p:sp>
      <p:sp>
        <p:nvSpPr>
          <p:cNvPr id="5" name="Text Placeholder 4">
            <a:extLst>
              <a:ext uri="{FF2B5EF4-FFF2-40B4-BE49-F238E27FC236}">
                <a16:creationId xmlns:a16="http://schemas.microsoft.com/office/drawing/2014/main" id="{E8315C3E-FFE0-4B8C-A7FB-252CDB7836C9}"/>
              </a:ext>
            </a:extLst>
          </p:cNvPr>
          <p:cNvSpPr>
            <a:spLocks noGrp="1"/>
          </p:cNvSpPr>
          <p:nvPr>
            <p:ph type="body" idx="1"/>
          </p:nvPr>
        </p:nvSpPr>
        <p:spPr>
          <a:xfrm>
            <a:off x="489644" y="1533871"/>
            <a:ext cx="4649787" cy="576262"/>
          </a:xfrm>
        </p:spPr>
        <p:txBody>
          <a:bodyPr/>
          <a:lstStyle/>
          <a:p>
            <a:r>
              <a:rPr lang="en-US" b="1" dirty="0"/>
              <a:t>Overall data </a:t>
            </a:r>
            <a:r>
              <a:rPr lang="en-US" dirty="0"/>
              <a:t>goals</a:t>
            </a:r>
            <a:r>
              <a:rPr lang="en-US" b="1" dirty="0"/>
              <a:t>: </a:t>
            </a:r>
          </a:p>
        </p:txBody>
      </p:sp>
      <p:sp>
        <p:nvSpPr>
          <p:cNvPr id="6" name="Content Placeholder 5">
            <a:extLst>
              <a:ext uri="{FF2B5EF4-FFF2-40B4-BE49-F238E27FC236}">
                <a16:creationId xmlns:a16="http://schemas.microsoft.com/office/drawing/2014/main" id="{BB07C8BC-A575-4DC8-898F-1DCF5F6D1CD8}"/>
              </a:ext>
            </a:extLst>
          </p:cNvPr>
          <p:cNvSpPr>
            <a:spLocks noGrp="1"/>
          </p:cNvSpPr>
          <p:nvPr>
            <p:ph sz="half" idx="2"/>
          </p:nvPr>
        </p:nvSpPr>
        <p:spPr>
          <a:xfrm>
            <a:off x="462271" y="2230667"/>
            <a:ext cx="4937655" cy="4133188"/>
          </a:xfrm>
        </p:spPr>
        <p:txBody>
          <a:bodyPr>
            <a:normAutofit/>
          </a:bodyPr>
          <a:lstStyle/>
          <a:p>
            <a:r>
              <a:rPr lang="en-US" sz="2800" dirty="0">
                <a:solidFill>
                  <a:schemeClr val="tx1"/>
                </a:solidFill>
              </a:rPr>
              <a:t>calculate fisheries engagement and reliance indicators</a:t>
            </a:r>
          </a:p>
          <a:p>
            <a:r>
              <a:rPr lang="en-US" sz="2800" dirty="0">
                <a:solidFill>
                  <a:schemeClr val="tx1"/>
                </a:solidFill>
              </a:rPr>
              <a:t>to determine how important are fisheries in a community</a:t>
            </a:r>
          </a:p>
          <a:p>
            <a:endParaRPr lang="en-US" dirty="0"/>
          </a:p>
        </p:txBody>
      </p:sp>
      <p:sp>
        <p:nvSpPr>
          <p:cNvPr id="7" name="Text Placeholder 6">
            <a:extLst>
              <a:ext uri="{FF2B5EF4-FFF2-40B4-BE49-F238E27FC236}">
                <a16:creationId xmlns:a16="http://schemas.microsoft.com/office/drawing/2014/main" id="{B853F089-0A88-48B5-8764-186803367534}"/>
              </a:ext>
            </a:extLst>
          </p:cNvPr>
          <p:cNvSpPr>
            <a:spLocks noGrp="1"/>
          </p:cNvSpPr>
          <p:nvPr>
            <p:ph type="body" sz="quarter" idx="3"/>
          </p:nvPr>
        </p:nvSpPr>
        <p:spPr>
          <a:xfrm>
            <a:off x="5680709" y="1476655"/>
            <a:ext cx="4665134" cy="576262"/>
          </a:xfrm>
        </p:spPr>
        <p:txBody>
          <a:bodyPr/>
          <a:lstStyle/>
          <a:p>
            <a:r>
              <a:rPr lang="en-US" b="1" dirty="0"/>
              <a:t>Data Sources</a:t>
            </a:r>
          </a:p>
        </p:txBody>
      </p:sp>
      <p:sp>
        <p:nvSpPr>
          <p:cNvPr id="8" name="Content Placeholder 7">
            <a:extLst>
              <a:ext uri="{FF2B5EF4-FFF2-40B4-BE49-F238E27FC236}">
                <a16:creationId xmlns:a16="http://schemas.microsoft.com/office/drawing/2014/main" id="{A3AB1C30-52DD-45E6-88F9-26D2067C24FB}"/>
              </a:ext>
            </a:extLst>
          </p:cNvPr>
          <p:cNvSpPr>
            <a:spLocks noGrp="1"/>
          </p:cNvSpPr>
          <p:nvPr>
            <p:ph sz="quarter" idx="4"/>
          </p:nvPr>
        </p:nvSpPr>
        <p:spPr>
          <a:xfrm>
            <a:off x="5680709" y="2241623"/>
            <a:ext cx="4929188" cy="4242303"/>
          </a:xfrm>
        </p:spPr>
        <p:txBody>
          <a:bodyPr>
            <a:normAutofit/>
          </a:bodyPr>
          <a:lstStyle/>
          <a:p>
            <a:r>
              <a:rPr lang="en-US" sz="2800" dirty="0">
                <a:solidFill>
                  <a:schemeClr val="tx1"/>
                </a:solidFill>
              </a:rPr>
              <a:t>Accumulative Landings System (ALS)</a:t>
            </a:r>
          </a:p>
          <a:p>
            <a:r>
              <a:rPr lang="en-US" sz="2800" dirty="0">
                <a:solidFill>
                  <a:schemeClr val="tx1"/>
                </a:solidFill>
              </a:rPr>
              <a:t>Gulf States Marine Fisheries Commission (GSMFC)</a:t>
            </a:r>
          </a:p>
          <a:p>
            <a:r>
              <a:rPr lang="en-US" sz="2800" dirty="0"/>
              <a:t>Shrimp data is extracted from NOAA-SEFSC Gulf Shrimp System. </a:t>
            </a:r>
          </a:p>
          <a:p>
            <a:endParaRPr lang="en-US" sz="2800" dirty="0">
              <a:solidFill>
                <a:schemeClr val="tx1"/>
              </a:solidFill>
            </a:endParaRPr>
          </a:p>
          <a:p>
            <a:endParaRPr lang="en-US" dirty="0"/>
          </a:p>
        </p:txBody>
      </p:sp>
    </p:spTree>
    <p:extLst>
      <p:ext uri="{BB962C8B-B14F-4D97-AF65-F5344CB8AC3E}">
        <p14:creationId xmlns:p14="http://schemas.microsoft.com/office/powerpoint/2010/main" val="1382300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8353A-4D64-425C-8C88-468FE8110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cxnSp>
        <p:nvCxnSpPr>
          <p:cNvPr id="6" name="Straight Arrow Connector 5">
            <a:extLst>
              <a:ext uri="{FF2B5EF4-FFF2-40B4-BE49-F238E27FC236}">
                <a16:creationId xmlns:a16="http://schemas.microsoft.com/office/drawing/2014/main" id="{E186DB2F-0E9F-4FC9-BDE3-C70935890A9A}"/>
              </a:ext>
            </a:extLst>
          </p:cNvPr>
          <p:cNvCxnSpPr/>
          <p:nvPr/>
        </p:nvCxnSpPr>
        <p:spPr>
          <a:xfrm flipH="1">
            <a:off x="9085277" y="3892492"/>
            <a:ext cx="587229" cy="1275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324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66B09A3-D81B-4995-AE5F-F35CE844D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9156" y="212994"/>
            <a:ext cx="6172200" cy="2645228"/>
          </a:xfrm>
        </p:spPr>
      </p:pic>
      <p:pic>
        <p:nvPicPr>
          <p:cNvPr id="3" name="Picture 2">
            <a:extLst>
              <a:ext uri="{FF2B5EF4-FFF2-40B4-BE49-F238E27FC236}">
                <a16:creationId xmlns:a16="http://schemas.microsoft.com/office/drawing/2014/main" id="{68D6A465-3B13-43BE-B446-39AA2AB67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194196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F1F848AE-DF8F-4B41-9A39-F5A424908DD2}"/>
              </a:ext>
            </a:extLst>
          </p:cNvPr>
          <p:cNvSpPr txBox="1">
            <a:spLocks/>
          </p:cNvSpPr>
          <p:nvPr/>
        </p:nvSpPr>
        <p:spPr>
          <a:xfrm>
            <a:off x="504159" y="349488"/>
            <a:ext cx="5426826"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Cities that had a lot of major fluctuations</a:t>
            </a:r>
          </a:p>
        </p:txBody>
      </p:sp>
      <p:graphicFrame>
        <p:nvGraphicFramePr>
          <p:cNvPr id="5" name="Table 4">
            <a:extLst>
              <a:ext uri="{FF2B5EF4-FFF2-40B4-BE49-F238E27FC236}">
                <a16:creationId xmlns:a16="http://schemas.microsoft.com/office/drawing/2014/main" id="{48C85C9A-80B4-4351-B3E8-74F4784B5FE1}"/>
              </a:ext>
            </a:extLst>
          </p:cNvPr>
          <p:cNvGraphicFramePr>
            <a:graphicFrameLocks noGrp="1"/>
          </p:cNvGraphicFramePr>
          <p:nvPr>
            <p:extLst>
              <p:ext uri="{D42A27DB-BD31-4B8C-83A1-F6EECF244321}">
                <p14:modId xmlns:p14="http://schemas.microsoft.com/office/powerpoint/2010/main" val="3408311934"/>
              </p:ext>
            </p:extLst>
          </p:nvPr>
        </p:nvGraphicFramePr>
        <p:xfrm>
          <a:off x="504159" y="1021497"/>
          <a:ext cx="7282919" cy="4815006"/>
        </p:xfrm>
        <a:graphic>
          <a:graphicData uri="http://schemas.openxmlformats.org/drawingml/2006/table">
            <a:tbl>
              <a:tblPr>
                <a:tableStyleId>{5C22544A-7EE6-4342-B048-85BDC9FD1C3A}</a:tableStyleId>
              </a:tblPr>
              <a:tblGrid>
                <a:gridCol w="611958">
                  <a:extLst>
                    <a:ext uri="{9D8B030D-6E8A-4147-A177-3AD203B41FA5}">
                      <a16:colId xmlns:a16="http://schemas.microsoft.com/office/drawing/2014/main" val="275958859"/>
                    </a:ext>
                  </a:extLst>
                </a:gridCol>
                <a:gridCol w="644237">
                  <a:extLst>
                    <a:ext uri="{9D8B030D-6E8A-4147-A177-3AD203B41FA5}">
                      <a16:colId xmlns:a16="http://schemas.microsoft.com/office/drawing/2014/main" val="1372033543"/>
                    </a:ext>
                  </a:extLst>
                </a:gridCol>
                <a:gridCol w="1266460">
                  <a:extLst>
                    <a:ext uri="{9D8B030D-6E8A-4147-A177-3AD203B41FA5}">
                      <a16:colId xmlns:a16="http://schemas.microsoft.com/office/drawing/2014/main" val="4129633503"/>
                    </a:ext>
                  </a:extLst>
                </a:gridCol>
                <a:gridCol w="840885">
                  <a:extLst>
                    <a:ext uri="{9D8B030D-6E8A-4147-A177-3AD203B41FA5}">
                      <a16:colId xmlns:a16="http://schemas.microsoft.com/office/drawing/2014/main" val="2575189652"/>
                    </a:ext>
                  </a:extLst>
                </a:gridCol>
                <a:gridCol w="840885">
                  <a:extLst>
                    <a:ext uri="{9D8B030D-6E8A-4147-A177-3AD203B41FA5}">
                      <a16:colId xmlns:a16="http://schemas.microsoft.com/office/drawing/2014/main" val="2775023808"/>
                    </a:ext>
                  </a:extLst>
                </a:gridCol>
                <a:gridCol w="840885">
                  <a:extLst>
                    <a:ext uri="{9D8B030D-6E8A-4147-A177-3AD203B41FA5}">
                      <a16:colId xmlns:a16="http://schemas.microsoft.com/office/drawing/2014/main" val="3412864608"/>
                    </a:ext>
                  </a:extLst>
                </a:gridCol>
                <a:gridCol w="1396724">
                  <a:extLst>
                    <a:ext uri="{9D8B030D-6E8A-4147-A177-3AD203B41FA5}">
                      <a16:colId xmlns:a16="http://schemas.microsoft.com/office/drawing/2014/main" val="1863763211"/>
                    </a:ext>
                  </a:extLst>
                </a:gridCol>
                <a:gridCol w="840885">
                  <a:extLst>
                    <a:ext uri="{9D8B030D-6E8A-4147-A177-3AD203B41FA5}">
                      <a16:colId xmlns:a16="http://schemas.microsoft.com/office/drawing/2014/main" val="2285367567"/>
                    </a:ext>
                  </a:extLst>
                </a:gridCol>
              </a:tblGrid>
              <a:tr h="293221">
                <a:tc>
                  <a:txBody>
                    <a:bodyPr/>
                    <a:lstStyle/>
                    <a:p>
                      <a:pPr algn="l" fontAlgn="b"/>
                      <a:r>
                        <a:rPr lang="en-US" sz="900" u="none" strike="noStrike">
                          <a:effectLst/>
                        </a:rPr>
                        <a:t>landed_year</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dealer_state</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err="1">
                          <a:effectLst/>
                        </a:rPr>
                        <a:t>dealer_city</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total_live_lbs</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total_value</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total_adjusted_val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perc_change_Val</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perc_change_lbs</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111279880"/>
                  </a:ext>
                </a:extLst>
              </a:tr>
              <a:tr h="162001">
                <a:tc>
                  <a:txBody>
                    <a:bodyPr/>
                    <a:lstStyle/>
                    <a:p>
                      <a:pPr algn="r" fontAlgn="b"/>
                      <a:r>
                        <a:rPr lang="en-US" sz="900" u="none" strike="noStrike">
                          <a:effectLst/>
                        </a:rPr>
                        <a:t>1987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6774715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16595687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33122674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4203285.03</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518240.86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330647540"/>
                  </a:ext>
                </a:extLst>
              </a:tr>
              <a:tr h="162001">
                <a:tc>
                  <a:txBody>
                    <a:bodyPr/>
                    <a:lstStyle/>
                    <a:p>
                      <a:pPr algn="r" fontAlgn="b"/>
                      <a:r>
                        <a:rPr lang="en-US" sz="900" u="none" strike="noStrike">
                          <a:effectLst/>
                        </a:rPr>
                        <a:t>1986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9372335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25557288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52270382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2871899.01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366579.77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858829192"/>
                  </a:ext>
                </a:extLst>
              </a:tr>
              <a:tr h="162001">
                <a:tc>
                  <a:txBody>
                    <a:bodyPr/>
                    <a:lstStyle/>
                    <a:p>
                      <a:pPr algn="r" fontAlgn="b"/>
                      <a:r>
                        <a:rPr lang="en-US" sz="900" u="none" strike="noStrike">
                          <a:effectLst/>
                        </a:rPr>
                        <a:t>1979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6089638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15358800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45103640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1825958.3</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216458.96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691976754"/>
                  </a:ext>
                </a:extLst>
              </a:tr>
              <a:tr h="162001">
                <a:tc>
                  <a:txBody>
                    <a:bodyPr/>
                    <a:lstStyle/>
                    <a:p>
                      <a:pPr algn="r" fontAlgn="b"/>
                      <a:r>
                        <a:rPr lang="en-US" sz="900" u="none" strike="noStrike">
                          <a:effectLst/>
                        </a:rPr>
                        <a:t>1986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BOKEELIA</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75305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93375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190971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909285.71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442870.59</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506254846"/>
                  </a:ext>
                </a:extLst>
              </a:tr>
              <a:tr h="162001">
                <a:tc>
                  <a:txBody>
                    <a:bodyPr/>
                    <a:lstStyle/>
                    <a:p>
                      <a:pPr algn="r" fontAlgn="b"/>
                      <a:r>
                        <a:rPr lang="en-US" sz="900" u="none" strike="noStrike">
                          <a:effectLst/>
                        </a:rPr>
                        <a:t>1978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13025917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23641028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75185049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894747.05</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370375.46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683637013"/>
                  </a:ext>
                </a:extLst>
              </a:tr>
              <a:tr h="162001">
                <a:tc>
                  <a:txBody>
                    <a:bodyPr/>
                    <a:lstStyle/>
                    <a:p>
                      <a:pPr algn="r" fontAlgn="b"/>
                      <a:r>
                        <a:rPr lang="en-US" sz="900" u="none" strike="noStrike">
                          <a:effectLst/>
                        </a:rPr>
                        <a:t>2019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AL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CODEN</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2098980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4144180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4198272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887483.93</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457194.12</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189957083"/>
                  </a:ext>
                </a:extLst>
              </a:tr>
              <a:tr h="29322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STEINHATCHEE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603950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627513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1209755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857882.27</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127.67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676665883"/>
                  </a:ext>
                </a:extLst>
              </a:tr>
              <a:tr h="293221">
                <a:tc>
                  <a:txBody>
                    <a:bodyPr/>
                    <a:lstStyle/>
                    <a:p>
                      <a:pPr algn="r" fontAlgn="b"/>
                      <a:r>
                        <a:rPr lang="en-US" sz="900" u="none" strike="noStrike">
                          <a:effectLst/>
                        </a:rPr>
                        <a:t>1997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GRAND CHENIER</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2163712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6032167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9225448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770614.12</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234067.97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045395615"/>
                  </a:ext>
                </a:extLst>
              </a:tr>
              <a:tr h="16200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TAVERNIER</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317660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823969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1588495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645629.67</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296.81</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286616278"/>
                  </a:ext>
                </a:extLst>
              </a:tr>
              <a:tr h="162001">
                <a:tc>
                  <a:txBody>
                    <a:bodyPr/>
                    <a:lstStyle/>
                    <a:p>
                      <a:pPr algn="r" fontAlgn="b"/>
                      <a:r>
                        <a:rPr lang="en-US" sz="900" u="none" strike="noStrike">
                          <a:effectLst/>
                        </a:rPr>
                        <a:t>2012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ORLANDO</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359097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1972929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2244877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604988.14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317684.96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685256280"/>
                  </a:ext>
                </a:extLst>
              </a:tr>
              <a:tr h="293221">
                <a:tc>
                  <a:txBody>
                    <a:bodyPr/>
                    <a:lstStyle/>
                    <a:p>
                      <a:pPr algn="r" fontAlgn="b"/>
                      <a:r>
                        <a:rPr lang="en-US" sz="900" u="none" strike="noStrike">
                          <a:effectLst/>
                        </a:rPr>
                        <a:t>2004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PORT RICHEY</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41518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43226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57970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526900</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259387.5</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104100207"/>
                  </a:ext>
                </a:extLst>
              </a:tr>
              <a:tr h="162001">
                <a:tc>
                  <a:txBody>
                    <a:bodyPr/>
                    <a:lstStyle/>
                    <a:p>
                      <a:pPr algn="r" fontAlgn="b"/>
                      <a:r>
                        <a:rPr lang="en-US" sz="900" u="none" strike="noStrike">
                          <a:effectLst/>
                        </a:rPr>
                        <a:t>2013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VENICE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6569525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12430071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13900041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405267.19</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642710.67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689164276"/>
                  </a:ext>
                </a:extLst>
              </a:tr>
              <a:tr h="29322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HORSESHOE BEACH</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418763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1221534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2354942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398367.34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43.93</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419011343"/>
                  </a:ext>
                </a:extLst>
              </a:tr>
              <a:tr h="162001">
                <a:tc>
                  <a:txBody>
                    <a:bodyPr/>
                    <a:lstStyle/>
                    <a:p>
                      <a:pPr algn="r" fontAlgn="b"/>
                      <a:r>
                        <a:rPr lang="en-US" sz="900" u="none" strike="noStrike">
                          <a:effectLst/>
                        </a:rPr>
                        <a:t>1996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VENICE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2708070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4400138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6845490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394452.74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820527.27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208219364"/>
                  </a:ext>
                </a:extLst>
              </a:tr>
              <a:tr h="162001">
                <a:tc>
                  <a:txBody>
                    <a:bodyPr/>
                    <a:lstStyle/>
                    <a:p>
                      <a:pPr algn="r" fontAlgn="b"/>
                      <a:r>
                        <a:rPr lang="en-US" sz="900" u="none" strike="noStrike">
                          <a:effectLst/>
                        </a:rPr>
                        <a:t>1989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4775844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9346853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17339568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346969.02</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182882.53</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230765853"/>
                  </a:ext>
                </a:extLst>
              </a:tr>
              <a:tr h="162001">
                <a:tc>
                  <a:txBody>
                    <a:bodyPr/>
                    <a:lstStyle/>
                    <a:p>
                      <a:pPr algn="r" fontAlgn="b"/>
                      <a:r>
                        <a:rPr lang="en-US" sz="900" u="none" strike="noStrike">
                          <a:effectLst/>
                        </a:rPr>
                        <a:t>1984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ABBEVILLE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1703984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2510763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5404144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335978.61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274293.56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978266759"/>
                  </a:ext>
                </a:extLst>
              </a:tr>
              <a:tr h="162001">
                <a:tc>
                  <a:txBody>
                    <a:bodyPr/>
                    <a:lstStyle/>
                    <a:p>
                      <a:pPr algn="r" fontAlgn="b"/>
                      <a:r>
                        <a:rPr lang="en-US" sz="900" u="none" strike="noStrike">
                          <a:effectLst/>
                        </a:rPr>
                        <a:t>1994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6599659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19281169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31186666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295116.45</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127036.56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881277693"/>
                  </a:ext>
                </a:extLst>
              </a:tr>
              <a:tr h="162001">
                <a:tc>
                  <a:txBody>
                    <a:bodyPr/>
                    <a:lstStyle/>
                    <a:p>
                      <a:pPr algn="r" fontAlgn="b"/>
                      <a:r>
                        <a:rPr lang="en-US" sz="900" u="none" strike="noStrike">
                          <a:effectLst/>
                        </a:rPr>
                        <a:t>2012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VENICE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8342266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11543523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13134683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290105.1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629030.17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815363815"/>
                  </a:ext>
                </a:extLst>
              </a:tr>
              <a:tr h="162001">
                <a:tc>
                  <a:txBody>
                    <a:bodyPr/>
                    <a:lstStyle/>
                    <a:p>
                      <a:pPr algn="r" fontAlgn="b"/>
                      <a:r>
                        <a:rPr lang="en-US" sz="900" u="none" strike="noStrike">
                          <a:effectLst/>
                        </a:rPr>
                        <a:t>1996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5242382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12978451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20191145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289919.32</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136919.92</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330364863"/>
                  </a:ext>
                </a:extLst>
              </a:tr>
              <a:tr h="16200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SUWANNEE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174067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273552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527369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274571.35</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162579.44</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709647831"/>
                  </a:ext>
                </a:extLst>
              </a:tr>
              <a:tr h="293221">
                <a:tc>
                  <a:txBody>
                    <a:bodyPr/>
                    <a:lstStyle/>
                    <a:p>
                      <a:pPr algn="r" fontAlgn="b"/>
                      <a:r>
                        <a:rPr lang="en-US" sz="900" u="none" strike="noStrike">
                          <a:effectLst/>
                        </a:rPr>
                        <a:t>1986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PORT SAINT JOE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463806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1053955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2155575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247667.24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dirty="0">
                          <a:effectLst/>
                        </a:rPr>
                        <a:t>208821.62</a:t>
                      </a:r>
                      <a:endParaRPr lang="en-US" sz="900" b="0" i="0" u="none" strike="noStrike" dirty="0">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449462814"/>
                  </a:ext>
                </a:extLst>
              </a:tr>
            </a:tbl>
          </a:graphicData>
        </a:graphic>
      </p:graphicFrame>
    </p:spTree>
    <p:extLst>
      <p:ext uri="{BB962C8B-B14F-4D97-AF65-F5344CB8AC3E}">
        <p14:creationId xmlns:p14="http://schemas.microsoft.com/office/powerpoint/2010/main" val="3322264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9AF62-8697-42C4-9C94-1EA9726BC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81627"/>
            <a:ext cx="11856720" cy="5225143"/>
          </a:xfrm>
          <a:prstGeom prst="rect">
            <a:avLst/>
          </a:prstGeom>
        </p:spPr>
      </p:pic>
    </p:spTree>
    <p:extLst>
      <p:ext uri="{BB962C8B-B14F-4D97-AF65-F5344CB8AC3E}">
        <p14:creationId xmlns:p14="http://schemas.microsoft.com/office/powerpoint/2010/main" val="267550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A3858-1EB9-420A-8B5B-BAF3724AF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1229373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5ECC6-2DA3-488D-B5DE-C56E45CA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
        <p:nvSpPr>
          <p:cNvPr id="4" name="TextBox 3">
            <a:extLst>
              <a:ext uri="{FF2B5EF4-FFF2-40B4-BE49-F238E27FC236}">
                <a16:creationId xmlns:a16="http://schemas.microsoft.com/office/drawing/2014/main" id="{D9FF609A-8F26-4897-B4F7-0CE4F2B31A86}"/>
              </a:ext>
            </a:extLst>
          </p:cNvPr>
          <p:cNvSpPr txBox="1"/>
          <p:nvPr/>
        </p:nvSpPr>
        <p:spPr>
          <a:xfrm>
            <a:off x="5545123" y="1157681"/>
            <a:ext cx="3942826" cy="1477328"/>
          </a:xfrm>
          <a:prstGeom prst="rect">
            <a:avLst/>
          </a:prstGeom>
          <a:noFill/>
        </p:spPr>
        <p:txBody>
          <a:bodyPr wrap="square" rtlCol="0">
            <a:spAutoFit/>
          </a:bodyPr>
          <a:lstStyle/>
          <a:p>
            <a:r>
              <a:rPr lang="en-US" dirty="0"/>
              <a:t>How do I select cities that would qualify as fishing communities. What is the threshold for values and with what year do I start?</a:t>
            </a:r>
          </a:p>
          <a:p>
            <a:endParaRPr lang="en-US" dirty="0"/>
          </a:p>
        </p:txBody>
      </p:sp>
    </p:spTree>
    <p:extLst>
      <p:ext uri="{BB962C8B-B14F-4D97-AF65-F5344CB8AC3E}">
        <p14:creationId xmlns:p14="http://schemas.microsoft.com/office/powerpoint/2010/main" val="773202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678F4C5-7EE0-422C-BFBF-B4F6937558EB}"/>
              </a:ext>
            </a:extLst>
          </p:cNvPr>
          <p:cNvSpPr txBox="1">
            <a:spLocks/>
          </p:cNvSpPr>
          <p:nvPr/>
        </p:nvSpPr>
        <p:spPr>
          <a:xfrm>
            <a:off x="461779" y="226036"/>
            <a:ext cx="7341793"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Cities with small negative changes /STABLE/Resilient </a:t>
            </a:r>
          </a:p>
        </p:txBody>
      </p:sp>
      <p:graphicFrame>
        <p:nvGraphicFramePr>
          <p:cNvPr id="4" name="Table 3">
            <a:extLst>
              <a:ext uri="{FF2B5EF4-FFF2-40B4-BE49-F238E27FC236}">
                <a16:creationId xmlns:a16="http://schemas.microsoft.com/office/drawing/2014/main" id="{AC325CCB-3E39-406E-A6EA-2C5F42BB9299}"/>
              </a:ext>
            </a:extLst>
          </p:cNvPr>
          <p:cNvGraphicFramePr>
            <a:graphicFrameLocks noGrp="1"/>
          </p:cNvGraphicFramePr>
          <p:nvPr>
            <p:extLst>
              <p:ext uri="{D42A27DB-BD31-4B8C-83A1-F6EECF244321}">
                <p14:modId xmlns:p14="http://schemas.microsoft.com/office/powerpoint/2010/main" val="3074630552"/>
              </p:ext>
            </p:extLst>
          </p:nvPr>
        </p:nvGraphicFramePr>
        <p:xfrm>
          <a:off x="388116" y="967207"/>
          <a:ext cx="3722490" cy="4998352"/>
        </p:xfrm>
        <a:graphic>
          <a:graphicData uri="http://schemas.openxmlformats.org/drawingml/2006/table">
            <a:tbl>
              <a:tblPr>
                <a:tableStyleId>{5C22544A-7EE6-4342-B048-85BDC9FD1C3A}</a:tableStyleId>
              </a:tblPr>
              <a:tblGrid>
                <a:gridCol w="1240830">
                  <a:extLst>
                    <a:ext uri="{9D8B030D-6E8A-4147-A177-3AD203B41FA5}">
                      <a16:colId xmlns:a16="http://schemas.microsoft.com/office/drawing/2014/main" val="3960569458"/>
                    </a:ext>
                  </a:extLst>
                </a:gridCol>
                <a:gridCol w="1240830">
                  <a:extLst>
                    <a:ext uri="{9D8B030D-6E8A-4147-A177-3AD203B41FA5}">
                      <a16:colId xmlns:a16="http://schemas.microsoft.com/office/drawing/2014/main" val="3299890762"/>
                    </a:ext>
                  </a:extLst>
                </a:gridCol>
                <a:gridCol w="1240830">
                  <a:extLst>
                    <a:ext uri="{9D8B030D-6E8A-4147-A177-3AD203B41FA5}">
                      <a16:colId xmlns:a16="http://schemas.microsoft.com/office/drawing/2014/main" val="2503221847"/>
                    </a:ext>
                  </a:extLst>
                </a:gridCol>
              </a:tblGrid>
              <a:tr h="268895">
                <a:tc>
                  <a:txBody>
                    <a:bodyPr/>
                    <a:lstStyle/>
                    <a:p>
                      <a:pPr algn="ctr" fontAlgn="b"/>
                      <a:r>
                        <a:rPr lang="en-US" sz="1200" u="none" strike="noStrike" dirty="0" err="1">
                          <a:effectLst/>
                        </a:rPr>
                        <a:t>dealer_city</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dealer_state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no_change_count</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061562411"/>
                  </a:ext>
                </a:extLst>
              </a:tr>
              <a:tr h="148561">
                <a:tc>
                  <a:txBody>
                    <a:bodyPr/>
                    <a:lstStyle/>
                    <a:p>
                      <a:pPr algn="ctr" fontAlgn="b"/>
                      <a:r>
                        <a:rPr lang="en-US" sz="1200" u="none" strike="noStrike" dirty="0">
                          <a:effectLst/>
                        </a:rPr>
                        <a:t>DESTIN</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906245336"/>
                  </a:ext>
                </a:extLst>
              </a:tr>
              <a:tr h="148561">
                <a:tc>
                  <a:txBody>
                    <a:bodyPr/>
                    <a:lstStyle/>
                    <a:p>
                      <a:pPr algn="ctr" fontAlgn="b"/>
                      <a:r>
                        <a:rPr lang="en-US" sz="1200" u="none" strike="noStrike">
                          <a:effectLst/>
                        </a:rPr>
                        <a:t>PENSACOLA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545040328"/>
                  </a:ext>
                </a:extLst>
              </a:tr>
              <a:tr h="268895">
                <a:tc>
                  <a:txBody>
                    <a:bodyPr/>
                    <a:lstStyle/>
                    <a:p>
                      <a:pPr algn="ctr" fontAlgn="b"/>
                      <a:r>
                        <a:rPr lang="en-US" sz="1200" u="none" strike="noStrike">
                          <a:effectLst/>
                        </a:rPr>
                        <a:t>REDINGTON SHORES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660425729"/>
                  </a:ext>
                </a:extLst>
              </a:tr>
              <a:tr h="148561">
                <a:tc>
                  <a:txBody>
                    <a:bodyPr/>
                    <a:lstStyle/>
                    <a:p>
                      <a:pPr algn="ctr" fontAlgn="b"/>
                      <a:r>
                        <a:rPr lang="en-US" sz="1200" u="none" strike="noStrike">
                          <a:effectLst/>
                        </a:rPr>
                        <a:t>TAMPA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593264694"/>
                  </a:ext>
                </a:extLst>
              </a:tr>
              <a:tr h="268895">
                <a:tc>
                  <a:txBody>
                    <a:bodyPr/>
                    <a:lstStyle/>
                    <a:p>
                      <a:pPr algn="ctr" fontAlgn="b"/>
                      <a:r>
                        <a:rPr lang="en-US" sz="1200" u="none" strike="noStrike">
                          <a:effectLst/>
                        </a:rPr>
                        <a:t>CHOKOLOSKEE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620709206"/>
                  </a:ext>
                </a:extLst>
              </a:tr>
              <a:tr h="148561">
                <a:tc>
                  <a:txBody>
                    <a:bodyPr/>
                    <a:lstStyle/>
                    <a:p>
                      <a:pPr algn="ctr" fontAlgn="b"/>
                      <a:r>
                        <a:rPr lang="en-US" sz="1200" u="none" strike="noStrike">
                          <a:effectLst/>
                        </a:rPr>
                        <a:t>CORTEZ</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231908109"/>
                  </a:ext>
                </a:extLst>
              </a:tr>
              <a:tr h="148561">
                <a:tc>
                  <a:txBody>
                    <a:bodyPr/>
                    <a:lstStyle/>
                    <a:p>
                      <a:pPr algn="ctr" fontAlgn="b"/>
                      <a:r>
                        <a:rPr lang="en-US" sz="1200" u="none" strike="noStrike">
                          <a:effectLst/>
                        </a:rPr>
                        <a:t>GAINESVILLE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4085700803"/>
                  </a:ext>
                </a:extLst>
              </a:tr>
              <a:tr h="148561">
                <a:tc>
                  <a:txBody>
                    <a:bodyPr/>
                    <a:lstStyle/>
                    <a:p>
                      <a:pPr algn="ctr" fontAlgn="b"/>
                      <a:r>
                        <a:rPr lang="en-US" sz="1200" u="none" strike="noStrike">
                          <a:effectLst/>
                        </a:rPr>
                        <a:t>NAPLES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728625717"/>
                  </a:ext>
                </a:extLst>
              </a:tr>
              <a:tr h="268895">
                <a:tc>
                  <a:txBody>
                    <a:bodyPr/>
                    <a:lstStyle/>
                    <a:p>
                      <a:pPr algn="ctr" fontAlgn="b"/>
                      <a:r>
                        <a:rPr lang="en-US" sz="1200" u="none" strike="noStrike">
                          <a:effectLst/>
                        </a:rPr>
                        <a:t>TARPON SPRINGS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322943104"/>
                  </a:ext>
                </a:extLst>
              </a:tr>
              <a:tr h="148561">
                <a:tc>
                  <a:txBody>
                    <a:bodyPr/>
                    <a:lstStyle/>
                    <a:p>
                      <a:pPr algn="ctr" fontAlgn="b"/>
                      <a:r>
                        <a:rPr lang="en-US" sz="1200" u="none" strike="noStrike">
                          <a:effectLst/>
                        </a:rPr>
                        <a:t>TAVERNIER</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114063525"/>
                  </a:ext>
                </a:extLst>
              </a:tr>
              <a:tr h="268895">
                <a:tc>
                  <a:txBody>
                    <a:bodyPr/>
                    <a:lstStyle/>
                    <a:p>
                      <a:pPr algn="ctr" fontAlgn="b"/>
                      <a:r>
                        <a:rPr lang="en-US" sz="1200" u="none" strike="noStrike">
                          <a:effectLst/>
                        </a:rPr>
                        <a:t>APALACHICOLA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506269329"/>
                  </a:ext>
                </a:extLst>
              </a:tr>
              <a:tr h="268895">
                <a:tc>
                  <a:txBody>
                    <a:bodyPr/>
                    <a:lstStyle/>
                    <a:p>
                      <a:pPr algn="ctr" fontAlgn="b"/>
                      <a:r>
                        <a:rPr lang="en-US" sz="1200" u="none" strike="noStrike">
                          <a:effectLst/>
                        </a:rPr>
                        <a:t>BROWNSVILLE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TX</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588014413"/>
                  </a:ext>
                </a:extLst>
              </a:tr>
              <a:tr h="148561">
                <a:tc>
                  <a:txBody>
                    <a:bodyPr/>
                    <a:lstStyle/>
                    <a:p>
                      <a:pPr algn="ctr" fontAlgn="b"/>
                      <a:r>
                        <a:rPr lang="en-US" sz="1200" u="none" strike="noStrike">
                          <a:effectLst/>
                        </a:rPr>
                        <a:t>HOMOSASSA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649525110"/>
                  </a:ext>
                </a:extLst>
              </a:tr>
              <a:tr h="268895">
                <a:tc>
                  <a:txBody>
                    <a:bodyPr/>
                    <a:lstStyle/>
                    <a:p>
                      <a:pPr algn="ctr" fontAlgn="b"/>
                      <a:r>
                        <a:rPr lang="en-US" sz="1200" u="none" strike="noStrike">
                          <a:effectLst/>
                        </a:rPr>
                        <a:t>ISLAMORADA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421759473"/>
                  </a:ext>
                </a:extLst>
              </a:tr>
              <a:tr h="148561">
                <a:tc>
                  <a:txBody>
                    <a:bodyPr/>
                    <a:lstStyle/>
                    <a:p>
                      <a:pPr algn="ctr" fontAlgn="b"/>
                      <a:r>
                        <a:rPr lang="en-US" sz="1200" u="none" strike="noStrike">
                          <a:effectLst/>
                        </a:rPr>
                        <a:t>KEY WEST</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035383068"/>
                  </a:ext>
                </a:extLst>
              </a:tr>
              <a:tr h="268895">
                <a:tc>
                  <a:txBody>
                    <a:bodyPr/>
                    <a:lstStyle/>
                    <a:p>
                      <a:pPr algn="ctr" fontAlgn="b"/>
                      <a:r>
                        <a:rPr lang="en-US" sz="1200" u="none" strike="noStrike">
                          <a:effectLst/>
                        </a:rPr>
                        <a:t>MADEIRA BEACH</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402793100"/>
                  </a:ext>
                </a:extLst>
              </a:tr>
              <a:tr h="148561">
                <a:tc>
                  <a:txBody>
                    <a:bodyPr/>
                    <a:lstStyle/>
                    <a:p>
                      <a:pPr algn="ctr" fontAlgn="b"/>
                      <a:r>
                        <a:rPr lang="en-US" sz="1200" u="none" strike="noStrike">
                          <a:effectLst/>
                        </a:rPr>
                        <a:t>MARATHON</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233915899"/>
                  </a:ext>
                </a:extLst>
              </a:tr>
              <a:tr h="148561">
                <a:tc>
                  <a:txBody>
                    <a:bodyPr/>
                    <a:lstStyle/>
                    <a:p>
                      <a:pPr algn="ctr" fontAlgn="b"/>
                      <a:r>
                        <a:rPr lang="en-US" sz="1200" u="none" strike="noStrike">
                          <a:effectLst/>
                        </a:rPr>
                        <a:t>NICEVILLE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735348236"/>
                  </a:ext>
                </a:extLst>
              </a:tr>
              <a:tr h="268895">
                <a:tc>
                  <a:txBody>
                    <a:bodyPr/>
                    <a:lstStyle/>
                    <a:p>
                      <a:pPr algn="ctr" fontAlgn="b"/>
                      <a:r>
                        <a:rPr lang="en-US" sz="1200" u="none" strike="noStrike">
                          <a:effectLst/>
                        </a:rPr>
                        <a:t>PASCAGOULA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078959860"/>
                  </a:ext>
                </a:extLst>
              </a:tr>
              <a:tr h="148561">
                <a:tc>
                  <a:txBody>
                    <a:bodyPr/>
                    <a:lstStyle/>
                    <a:p>
                      <a:pPr algn="ctr" fontAlgn="b"/>
                      <a:r>
                        <a:rPr lang="en-US" sz="1200" u="none" strike="noStrike">
                          <a:effectLst/>
                        </a:rPr>
                        <a:t>PORT ISABEL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TX</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483197761"/>
                  </a:ext>
                </a:extLst>
              </a:tr>
              <a:tr h="148561">
                <a:tc>
                  <a:txBody>
                    <a:bodyPr/>
                    <a:lstStyle/>
                    <a:p>
                      <a:pPr algn="ctr" fontAlgn="b"/>
                      <a:r>
                        <a:rPr lang="en-US" sz="1200" u="none" strike="noStrike">
                          <a:effectLst/>
                        </a:rPr>
                        <a:t>RACELAND</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612575058"/>
                  </a:ext>
                </a:extLst>
              </a:tr>
            </a:tbl>
          </a:graphicData>
        </a:graphic>
      </p:graphicFrame>
    </p:spTree>
    <p:extLst>
      <p:ext uri="{BB962C8B-B14F-4D97-AF65-F5344CB8AC3E}">
        <p14:creationId xmlns:p14="http://schemas.microsoft.com/office/powerpoint/2010/main" val="91516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0C0A-1C9F-4F4F-8403-EE144DA0EFEF}"/>
              </a:ext>
            </a:extLst>
          </p:cNvPr>
          <p:cNvSpPr>
            <a:spLocks noGrp="1"/>
          </p:cNvSpPr>
          <p:nvPr>
            <p:ph type="title"/>
          </p:nvPr>
        </p:nvSpPr>
        <p:spPr/>
        <p:txBody>
          <a:bodyPr/>
          <a:lstStyle/>
          <a:p>
            <a:r>
              <a:rPr lang="en-US" dirty="0"/>
              <a:t>Next steps?</a:t>
            </a:r>
          </a:p>
        </p:txBody>
      </p:sp>
      <p:sp>
        <p:nvSpPr>
          <p:cNvPr id="5" name="Content Placeholder 4">
            <a:extLst>
              <a:ext uri="{FF2B5EF4-FFF2-40B4-BE49-F238E27FC236}">
                <a16:creationId xmlns:a16="http://schemas.microsoft.com/office/drawing/2014/main" id="{85CBD375-8C92-4B1B-9E6E-8A317F329E04}"/>
              </a:ext>
            </a:extLst>
          </p:cNvPr>
          <p:cNvSpPr>
            <a:spLocks noGrp="1"/>
          </p:cNvSpPr>
          <p:nvPr>
            <p:ph idx="1"/>
          </p:nvPr>
        </p:nvSpPr>
        <p:spPr/>
        <p:txBody>
          <a:bodyPr/>
          <a:lstStyle/>
          <a:p>
            <a:r>
              <a:rPr lang="en-US" dirty="0"/>
              <a:t>Is percent change the best method to identify communities of interest?</a:t>
            </a:r>
          </a:p>
          <a:p>
            <a:r>
              <a:rPr lang="en-US" dirty="0"/>
              <a:t>How shall we define fishing communities on a temporal scale (were </a:t>
            </a:r>
            <a:r>
              <a:rPr lang="en-US"/>
              <a:t>fishing communities </a:t>
            </a:r>
          </a:p>
        </p:txBody>
      </p:sp>
    </p:spTree>
    <p:extLst>
      <p:ext uri="{BB962C8B-B14F-4D97-AF65-F5344CB8AC3E}">
        <p14:creationId xmlns:p14="http://schemas.microsoft.com/office/powerpoint/2010/main" val="330229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315C3E-FFE0-4B8C-A7FB-252CDB7836C9}"/>
              </a:ext>
            </a:extLst>
          </p:cNvPr>
          <p:cNvSpPr>
            <a:spLocks noGrp="1"/>
          </p:cNvSpPr>
          <p:nvPr>
            <p:ph type="body" idx="1"/>
          </p:nvPr>
        </p:nvSpPr>
        <p:spPr>
          <a:xfrm>
            <a:off x="267859" y="125949"/>
            <a:ext cx="4649787" cy="576262"/>
          </a:xfrm>
        </p:spPr>
        <p:txBody>
          <a:bodyPr/>
          <a:lstStyle/>
          <a:p>
            <a:r>
              <a:rPr lang="en-US" b="1" dirty="0"/>
              <a:t>Overall data info: </a:t>
            </a:r>
          </a:p>
        </p:txBody>
      </p:sp>
      <p:sp>
        <p:nvSpPr>
          <p:cNvPr id="6" name="Content Placeholder 5">
            <a:extLst>
              <a:ext uri="{FF2B5EF4-FFF2-40B4-BE49-F238E27FC236}">
                <a16:creationId xmlns:a16="http://schemas.microsoft.com/office/drawing/2014/main" id="{BB07C8BC-A575-4DC8-898F-1DCF5F6D1CD8}"/>
              </a:ext>
            </a:extLst>
          </p:cNvPr>
          <p:cNvSpPr>
            <a:spLocks noGrp="1"/>
          </p:cNvSpPr>
          <p:nvPr>
            <p:ph sz="half" idx="2"/>
          </p:nvPr>
        </p:nvSpPr>
        <p:spPr>
          <a:xfrm>
            <a:off x="512261" y="785091"/>
            <a:ext cx="11167477" cy="5745018"/>
          </a:xfrm>
        </p:spPr>
        <p:txBody>
          <a:bodyPr>
            <a:normAutofit/>
          </a:bodyPr>
          <a:lstStyle/>
          <a:p>
            <a:r>
              <a:rPr lang="en-US" sz="2300" b="1" dirty="0">
                <a:solidFill>
                  <a:schemeClr val="tx1"/>
                </a:solidFill>
              </a:rPr>
              <a:t>Many states have transitioned in the last few decades to the Trip Ticket program</a:t>
            </a:r>
          </a:p>
          <a:p>
            <a:r>
              <a:rPr lang="en-US" sz="2300" b="1" dirty="0">
                <a:solidFill>
                  <a:schemeClr val="tx1"/>
                </a:solidFill>
              </a:rPr>
              <a:t>Historic fisheries landings data has not always been digitized in the transition process</a:t>
            </a:r>
          </a:p>
          <a:p>
            <a:r>
              <a:rPr lang="en-US" sz="2300" b="1" dirty="0">
                <a:solidFill>
                  <a:schemeClr val="tx1"/>
                </a:solidFill>
              </a:rPr>
              <a:t>The 2022 effort sought to fill gaps in the historic dealer data</a:t>
            </a:r>
          </a:p>
          <a:p>
            <a:r>
              <a:rPr lang="en-US" sz="2300" b="1" dirty="0">
                <a:solidFill>
                  <a:schemeClr val="tx1"/>
                </a:solidFill>
              </a:rPr>
              <a:t>All of the data was first downloaded – each year from 1977</a:t>
            </a:r>
          </a:p>
          <a:p>
            <a:r>
              <a:rPr lang="en-US" sz="2300" b="1" dirty="0">
                <a:solidFill>
                  <a:schemeClr val="tx1"/>
                </a:solidFill>
              </a:rPr>
              <a:t>Later years had more info on dealer names compared to early data so this later info was used to complete the dataset when possible</a:t>
            </a:r>
          </a:p>
          <a:p>
            <a:r>
              <a:rPr lang="en-US" sz="2300" b="1" dirty="0">
                <a:solidFill>
                  <a:schemeClr val="tx1"/>
                </a:solidFill>
              </a:rPr>
              <a:t>Data sources used for cross-reference: The Annual Interstate Certified Shellfish Shipper’s List, state business directories, online newspaper archives</a:t>
            </a:r>
          </a:p>
          <a:p>
            <a:r>
              <a:rPr lang="en-US" sz="2300" b="1" dirty="0">
                <a:solidFill>
                  <a:schemeClr val="tx1"/>
                </a:solidFill>
              </a:rPr>
              <a:t>All states were contacted to collect all digitized data available before Trip Ticket data collections. </a:t>
            </a:r>
          </a:p>
          <a:p>
            <a:r>
              <a:rPr lang="en-US" sz="2300" b="1" dirty="0">
                <a:solidFill>
                  <a:schemeClr val="tx1"/>
                </a:solidFill>
              </a:rPr>
              <a:t>Dataset contains info on:  year, state of landing, county, dealer code, species, pounds weight, ex-vessel value price (paid to the fishing vessel)</a:t>
            </a:r>
          </a:p>
          <a:p>
            <a:endParaRPr lang="en-US" dirty="0"/>
          </a:p>
          <a:p>
            <a:pPr marL="0" indent="0">
              <a:buNone/>
            </a:pPr>
            <a:endParaRPr lang="en-US" dirty="0"/>
          </a:p>
        </p:txBody>
      </p:sp>
    </p:spTree>
    <p:extLst>
      <p:ext uri="{BB962C8B-B14F-4D97-AF65-F5344CB8AC3E}">
        <p14:creationId xmlns:p14="http://schemas.microsoft.com/office/powerpoint/2010/main" val="4020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315C3E-FFE0-4B8C-A7FB-252CDB7836C9}"/>
              </a:ext>
            </a:extLst>
          </p:cNvPr>
          <p:cNvSpPr>
            <a:spLocks noGrp="1"/>
          </p:cNvSpPr>
          <p:nvPr>
            <p:ph type="body" idx="1"/>
          </p:nvPr>
        </p:nvSpPr>
        <p:spPr>
          <a:xfrm>
            <a:off x="379095" y="425309"/>
            <a:ext cx="7168872" cy="576262"/>
          </a:xfrm>
        </p:spPr>
        <p:txBody>
          <a:bodyPr>
            <a:normAutofit fontScale="92500" lnSpcReduction="10000"/>
          </a:bodyPr>
          <a:lstStyle/>
          <a:p>
            <a:r>
              <a:rPr lang="en-US" sz="4000" b="1" dirty="0"/>
              <a:t>Trip Ticket Transition years </a:t>
            </a:r>
          </a:p>
        </p:txBody>
      </p:sp>
      <p:sp>
        <p:nvSpPr>
          <p:cNvPr id="6" name="Content Placeholder 5">
            <a:extLst>
              <a:ext uri="{FF2B5EF4-FFF2-40B4-BE49-F238E27FC236}">
                <a16:creationId xmlns:a16="http://schemas.microsoft.com/office/drawing/2014/main" id="{BB07C8BC-A575-4DC8-898F-1DCF5F6D1CD8}"/>
              </a:ext>
            </a:extLst>
          </p:cNvPr>
          <p:cNvSpPr>
            <a:spLocks noGrp="1"/>
          </p:cNvSpPr>
          <p:nvPr>
            <p:ph sz="half" idx="2"/>
          </p:nvPr>
        </p:nvSpPr>
        <p:spPr>
          <a:xfrm>
            <a:off x="2475344" y="1097279"/>
            <a:ext cx="6132947" cy="5488247"/>
          </a:xfrm>
        </p:spPr>
        <p:txBody>
          <a:bodyPr>
            <a:normAutofit/>
          </a:bodyPr>
          <a:lstStyle/>
          <a:p>
            <a:pPr>
              <a:lnSpc>
                <a:spcPct val="150000"/>
              </a:lnSpc>
            </a:pPr>
            <a:r>
              <a:rPr lang="en-US" sz="4800" b="1" dirty="0">
                <a:solidFill>
                  <a:schemeClr val="tx1"/>
                </a:solidFill>
              </a:rPr>
              <a:t>Florida – 1985</a:t>
            </a:r>
          </a:p>
          <a:p>
            <a:pPr>
              <a:lnSpc>
                <a:spcPct val="150000"/>
              </a:lnSpc>
            </a:pPr>
            <a:r>
              <a:rPr lang="en-US" sz="4800" b="1" dirty="0">
                <a:solidFill>
                  <a:schemeClr val="tx1"/>
                </a:solidFill>
              </a:rPr>
              <a:t>Louisiana - 1999</a:t>
            </a:r>
          </a:p>
          <a:p>
            <a:pPr>
              <a:lnSpc>
                <a:spcPct val="150000"/>
              </a:lnSpc>
            </a:pPr>
            <a:r>
              <a:rPr lang="en-US" sz="4800" b="1" dirty="0">
                <a:solidFill>
                  <a:schemeClr val="tx1"/>
                </a:solidFill>
              </a:rPr>
              <a:t>Alabama- 2000</a:t>
            </a:r>
          </a:p>
          <a:p>
            <a:pPr>
              <a:lnSpc>
                <a:spcPct val="150000"/>
              </a:lnSpc>
            </a:pPr>
            <a:r>
              <a:rPr lang="en-US" sz="4800" b="1" dirty="0">
                <a:solidFill>
                  <a:schemeClr val="tx1"/>
                </a:solidFill>
              </a:rPr>
              <a:t>Texas- 2007</a:t>
            </a:r>
          </a:p>
          <a:p>
            <a:pPr marL="0" indent="0">
              <a:lnSpc>
                <a:spcPct val="150000"/>
              </a:lnSpc>
              <a:buNone/>
            </a:pPr>
            <a:endParaRPr lang="en-US" sz="3200" dirty="0">
              <a:solidFill>
                <a:schemeClr val="tx1"/>
              </a:solidFill>
            </a:endParaRPr>
          </a:p>
          <a:p>
            <a:pPr marL="0" indent="0">
              <a:buNone/>
            </a:pPr>
            <a:endParaRPr lang="en-US" dirty="0"/>
          </a:p>
        </p:txBody>
      </p:sp>
      <p:sp>
        <p:nvSpPr>
          <p:cNvPr id="11" name="Content Placeholder 5">
            <a:extLst>
              <a:ext uri="{FF2B5EF4-FFF2-40B4-BE49-F238E27FC236}">
                <a16:creationId xmlns:a16="http://schemas.microsoft.com/office/drawing/2014/main" id="{8A93C960-B63F-489B-B088-2B4A849CA04A}"/>
              </a:ext>
            </a:extLst>
          </p:cNvPr>
          <p:cNvSpPr txBox="1">
            <a:spLocks/>
          </p:cNvSpPr>
          <p:nvPr/>
        </p:nvSpPr>
        <p:spPr>
          <a:xfrm>
            <a:off x="272563" y="4245207"/>
            <a:ext cx="11167477" cy="140543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p>
          <a:p>
            <a:endParaRPr lang="en-US" dirty="0"/>
          </a:p>
        </p:txBody>
      </p:sp>
      <p:sp>
        <p:nvSpPr>
          <p:cNvPr id="12" name="Content Placeholder 5">
            <a:extLst>
              <a:ext uri="{FF2B5EF4-FFF2-40B4-BE49-F238E27FC236}">
                <a16:creationId xmlns:a16="http://schemas.microsoft.com/office/drawing/2014/main" id="{CADA3563-EB74-4029-9646-955A9D7B5FB2}"/>
              </a:ext>
            </a:extLst>
          </p:cNvPr>
          <p:cNvSpPr txBox="1">
            <a:spLocks/>
          </p:cNvSpPr>
          <p:nvPr/>
        </p:nvSpPr>
        <p:spPr>
          <a:xfrm>
            <a:off x="379095" y="4644161"/>
            <a:ext cx="11167477" cy="21472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287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CADA3563-EB74-4029-9646-955A9D7B5FB2}"/>
              </a:ext>
            </a:extLst>
          </p:cNvPr>
          <p:cNvSpPr txBox="1">
            <a:spLocks/>
          </p:cNvSpPr>
          <p:nvPr/>
        </p:nvSpPr>
        <p:spPr>
          <a:xfrm>
            <a:off x="379095" y="1228436"/>
            <a:ext cx="11167477" cy="48860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3200" dirty="0">
                <a:solidFill>
                  <a:schemeClr val="tx1"/>
                </a:solidFill>
              </a:rPr>
              <a:t>No digitized data before the Trip Ticket program for Texas and Louisiana </a:t>
            </a:r>
          </a:p>
          <a:p>
            <a:r>
              <a:rPr lang="en-US" sz="3200" dirty="0">
                <a:solidFill>
                  <a:schemeClr val="tx1"/>
                </a:solidFill>
              </a:rPr>
              <a:t>Uneven data availability can influence trends</a:t>
            </a:r>
          </a:p>
          <a:p>
            <a:r>
              <a:rPr lang="en-US" sz="3200" dirty="0">
                <a:solidFill>
                  <a:schemeClr val="tx1"/>
                </a:solidFill>
              </a:rPr>
              <a:t>Shrimp data seems to be most reliable</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dirty="0"/>
          </a:p>
          <a:p>
            <a:pPr marL="0" indent="0">
              <a:buNone/>
            </a:pPr>
            <a:endParaRPr lang="en-US" dirty="0"/>
          </a:p>
          <a:p>
            <a:endParaRPr lang="en-US" dirty="0"/>
          </a:p>
        </p:txBody>
      </p:sp>
      <p:sp>
        <p:nvSpPr>
          <p:cNvPr id="15" name="Text Placeholder 4">
            <a:extLst>
              <a:ext uri="{FF2B5EF4-FFF2-40B4-BE49-F238E27FC236}">
                <a16:creationId xmlns:a16="http://schemas.microsoft.com/office/drawing/2014/main" id="{B359E850-7857-44E4-8AC7-B0F4A7502A0F}"/>
              </a:ext>
            </a:extLst>
          </p:cNvPr>
          <p:cNvSpPr txBox="1">
            <a:spLocks/>
          </p:cNvSpPr>
          <p:nvPr/>
        </p:nvSpPr>
        <p:spPr>
          <a:xfrm>
            <a:off x="379095" y="299462"/>
            <a:ext cx="464978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Limitations and Strengths</a:t>
            </a:r>
          </a:p>
        </p:txBody>
      </p:sp>
    </p:spTree>
    <p:extLst>
      <p:ext uri="{BB962C8B-B14F-4D97-AF65-F5344CB8AC3E}">
        <p14:creationId xmlns:p14="http://schemas.microsoft.com/office/powerpoint/2010/main" val="68463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CDC9F-7482-42BC-A220-A35EF77F12DB}"/>
              </a:ext>
            </a:extLst>
          </p:cNvPr>
          <p:cNvSpPr>
            <a:spLocks noGrp="1"/>
          </p:cNvSpPr>
          <p:nvPr>
            <p:ph type="ctrTitle"/>
          </p:nvPr>
        </p:nvSpPr>
        <p:spPr/>
        <p:txBody>
          <a:bodyPr/>
          <a:lstStyle/>
          <a:p>
            <a:r>
              <a:rPr lang="en-US" dirty="0"/>
              <a:t>Coefficient of Variation</a:t>
            </a:r>
          </a:p>
        </p:txBody>
      </p:sp>
      <p:sp>
        <p:nvSpPr>
          <p:cNvPr id="5" name="Subtitle 4">
            <a:extLst>
              <a:ext uri="{FF2B5EF4-FFF2-40B4-BE49-F238E27FC236}">
                <a16:creationId xmlns:a16="http://schemas.microsoft.com/office/drawing/2014/main" id="{11E88ED8-916D-46E9-8F9B-AAB1CDE9D4F0}"/>
              </a:ext>
            </a:extLst>
          </p:cNvPr>
          <p:cNvSpPr>
            <a:spLocks noGrp="1"/>
          </p:cNvSpPr>
          <p:nvPr>
            <p:ph type="subTitle" idx="1"/>
          </p:nvPr>
        </p:nvSpPr>
        <p:spPr/>
        <p:txBody>
          <a:bodyPr/>
          <a:lstStyle/>
          <a:p>
            <a:r>
              <a:rPr lang="en-US" dirty="0"/>
              <a:t>Variation for all available years for each city</a:t>
            </a:r>
          </a:p>
        </p:txBody>
      </p:sp>
    </p:spTree>
    <p:extLst>
      <p:ext uri="{BB962C8B-B14F-4D97-AF65-F5344CB8AC3E}">
        <p14:creationId xmlns:p14="http://schemas.microsoft.com/office/powerpoint/2010/main" val="395553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EE3E7-0CE2-4BDC-A3B7-5EDFBD31CD4F}"/>
              </a:ext>
            </a:extLst>
          </p:cNvPr>
          <p:cNvSpPr>
            <a:spLocks noGrp="1"/>
          </p:cNvSpPr>
          <p:nvPr>
            <p:ph type="title"/>
          </p:nvPr>
        </p:nvSpPr>
        <p:spPr>
          <a:xfrm>
            <a:off x="776262" y="441036"/>
            <a:ext cx="5096031" cy="985092"/>
          </a:xfrm>
        </p:spPr>
        <p:txBody>
          <a:bodyPr/>
          <a:lstStyle/>
          <a:p>
            <a:r>
              <a:rPr lang="en-US" b="1" dirty="0"/>
              <a:t>Coefficient of Variation (CV)</a:t>
            </a:r>
          </a:p>
        </p:txBody>
      </p:sp>
      <p:sp>
        <p:nvSpPr>
          <p:cNvPr id="5" name="Content Placeholder 4">
            <a:extLst>
              <a:ext uri="{FF2B5EF4-FFF2-40B4-BE49-F238E27FC236}">
                <a16:creationId xmlns:a16="http://schemas.microsoft.com/office/drawing/2014/main" id="{B6A9093B-7049-4A77-9C11-4448102D1729}"/>
              </a:ext>
            </a:extLst>
          </p:cNvPr>
          <p:cNvSpPr>
            <a:spLocks noGrp="1"/>
          </p:cNvSpPr>
          <p:nvPr>
            <p:ph idx="1"/>
          </p:nvPr>
        </p:nvSpPr>
        <p:spPr>
          <a:xfrm>
            <a:off x="545284" y="1900803"/>
            <a:ext cx="10810104" cy="4304196"/>
          </a:xfrm>
        </p:spPr>
        <p:txBody>
          <a:bodyPr>
            <a:normAutofit fontScale="92500" lnSpcReduction="10000"/>
          </a:bodyPr>
          <a:lstStyle/>
          <a:p>
            <a:r>
              <a:rPr lang="en-US" dirty="0">
                <a:solidFill>
                  <a:schemeClr val="tx1"/>
                </a:solidFill>
              </a:rPr>
              <a:t>In practical terms, a CV value of 100.6 indicates that the variability in the total landed fish values for that city is substantial, and the mean may not be a reliable summary measure on its own. </a:t>
            </a:r>
          </a:p>
          <a:p>
            <a:r>
              <a:rPr lang="en-US" dirty="0">
                <a:solidFill>
                  <a:schemeClr val="tx1"/>
                </a:solidFill>
              </a:rPr>
              <a:t>Analysts often use the CV to assess the relative dispersion or stability of a variable, and a higher CV suggests higher relative variability.</a:t>
            </a:r>
          </a:p>
          <a:p>
            <a:r>
              <a:rPr lang="en-US" dirty="0">
                <a:solidFill>
                  <a:schemeClr val="tx1"/>
                </a:solidFill>
              </a:rPr>
              <a:t>Note: When calculating the coefficient of variation (CV) for a city, the mean (average) is computed based on the values available for that specific city across the years where data is available. It doesn't consider data from other cities or years.</a:t>
            </a:r>
          </a:p>
        </p:txBody>
      </p:sp>
      <p:sp>
        <p:nvSpPr>
          <p:cNvPr id="6" name="Text Placeholder 5">
            <a:extLst>
              <a:ext uri="{FF2B5EF4-FFF2-40B4-BE49-F238E27FC236}">
                <a16:creationId xmlns:a16="http://schemas.microsoft.com/office/drawing/2014/main" id="{FBD02CD1-8642-40D1-86E5-3D75B263943C}"/>
              </a:ext>
            </a:extLst>
          </p:cNvPr>
          <p:cNvSpPr>
            <a:spLocks noGrp="1"/>
          </p:cNvSpPr>
          <p:nvPr>
            <p:ph type="body" sz="half" idx="2"/>
          </p:nvPr>
        </p:nvSpPr>
        <p:spPr>
          <a:xfrm>
            <a:off x="7867333" y="406031"/>
            <a:ext cx="3401063" cy="723640"/>
          </a:xfrm>
        </p:spPr>
        <p:txBody>
          <a:bodyPr>
            <a:normAutofit/>
          </a:bodyPr>
          <a:lstStyle/>
          <a:p>
            <a:r>
              <a:rPr lang="en-US" sz="1800" b="1" dirty="0">
                <a:solidFill>
                  <a:schemeClr val="tx1"/>
                </a:solidFill>
              </a:rPr>
              <a:t>A measure of relative variability</a:t>
            </a:r>
          </a:p>
          <a:p>
            <a:r>
              <a:rPr lang="en-US" sz="1800" b="1" dirty="0">
                <a:solidFill>
                  <a:schemeClr val="tx1"/>
                </a:solidFill>
              </a:rPr>
              <a:t>Standard deviation / mean = %</a:t>
            </a:r>
          </a:p>
        </p:txBody>
      </p:sp>
    </p:spTree>
    <p:extLst>
      <p:ext uri="{BB962C8B-B14F-4D97-AF65-F5344CB8AC3E}">
        <p14:creationId xmlns:p14="http://schemas.microsoft.com/office/powerpoint/2010/main" val="71253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EE3E7-0CE2-4BDC-A3B7-5EDFBD31CD4F}"/>
              </a:ext>
            </a:extLst>
          </p:cNvPr>
          <p:cNvSpPr>
            <a:spLocks noGrp="1"/>
          </p:cNvSpPr>
          <p:nvPr>
            <p:ph type="title"/>
          </p:nvPr>
        </p:nvSpPr>
        <p:spPr>
          <a:xfrm>
            <a:off x="318451" y="291905"/>
            <a:ext cx="9317917" cy="538089"/>
          </a:xfrm>
        </p:spPr>
        <p:txBody>
          <a:bodyPr/>
          <a:lstStyle/>
          <a:p>
            <a:r>
              <a:rPr lang="en-US" b="1" dirty="0"/>
              <a:t>Coefficient of Variation (CV)</a:t>
            </a:r>
          </a:p>
        </p:txBody>
      </p:sp>
      <p:sp>
        <p:nvSpPr>
          <p:cNvPr id="5" name="Content Placeholder 4">
            <a:extLst>
              <a:ext uri="{FF2B5EF4-FFF2-40B4-BE49-F238E27FC236}">
                <a16:creationId xmlns:a16="http://schemas.microsoft.com/office/drawing/2014/main" id="{B6A9093B-7049-4A77-9C11-4448102D1729}"/>
              </a:ext>
            </a:extLst>
          </p:cNvPr>
          <p:cNvSpPr>
            <a:spLocks noGrp="1"/>
          </p:cNvSpPr>
          <p:nvPr>
            <p:ph idx="1"/>
          </p:nvPr>
        </p:nvSpPr>
        <p:spPr>
          <a:xfrm>
            <a:off x="318451" y="1100667"/>
            <a:ext cx="11554681" cy="5308600"/>
          </a:xfrm>
        </p:spPr>
        <p:txBody>
          <a:bodyPr>
            <a:normAutofit fontScale="92500" lnSpcReduction="20000"/>
          </a:bodyPr>
          <a:lstStyle/>
          <a:p>
            <a:pPr marL="0" indent="0">
              <a:buNone/>
            </a:pPr>
            <a:r>
              <a:rPr lang="en-US" dirty="0">
                <a:solidFill>
                  <a:schemeClr val="tx1"/>
                </a:solidFill>
              </a:rPr>
              <a:t>Low Variability: In many cases, a CV below 10% is considered relatively low variability. This implies that the standard deviation is small compared to the mean, suggesting that the values are closely clustered around the average.</a:t>
            </a:r>
          </a:p>
          <a:p>
            <a:pPr marL="0" indent="0">
              <a:buNone/>
            </a:pPr>
            <a:endParaRPr lang="en-US" dirty="0">
              <a:solidFill>
                <a:schemeClr val="tx1"/>
              </a:solidFill>
            </a:endParaRPr>
          </a:p>
          <a:p>
            <a:r>
              <a:rPr lang="en-US" dirty="0">
                <a:solidFill>
                  <a:schemeClr val="tx1"/>
                </a:solidFill>
              </a:rPr>
              <a:t>Moderate Variability: A CV between 10% and 30% is often considered moderate variability. It indicates a moderate level of dispersion around the mean.</a:t>
            </a:r>
          </a:p>
          <a:p>
            <a:r>
              <a:rPr lang="en-US" dirty="0">
                <a:solidFill>
                  <a:schemeClr val="tx1"/>
                </a:solidFill>
              </a:rPr>
              <a:t>High Variability: A CV above 30% is generally considered high variability. This suggests that the values are more spread out, and there is a substantial degree of fluctuation relative to the mean.</a:t>
            </a:r>
          </a:p>
          <a:p>
            <a:r>
              <a:rPr lang="en-US" dirty="0">
                <a:solidFill>
                  <a:schemeClr val="tx1"/>
                </a:solidFill>
              </a:rPr>
              <a:t>This is what where we need to have a conversation about how we will define high and low variability</a:t>
            </a:r>
          </a:p>
        </p:txBody>
      </p:sp>
    </p:spTree>
    <p:extLst>
      <p:ext uri="{BB962C8B-B14F-4D97-AF65-F5344CB8AC3E}">
        <p14:creationId xmlns:p14="http://schemas.microsoft.com/office/powerpoint/2010/main" val="3307364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13669</TotalTime>
  <Words>2283</Words>
  <Application>Microsoft Office PowerPoint</Application>
  <PresentationFormat>Widescreen</PresentationFormat>
  <Paragraphs>759</Paragraphs>
  <Slides>37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Aharoni</vt:lpstr>
      <vt:lpstr>Arial</vt:lpstr>
      <vt:lpstr>Calibri</vt:lpstr>
      <vt:lpstr>Calibri Light</vt:lpstr>
      <vt:lpstr>Wingdings</vt:lpstr>
      <vt:lpstr>Wingdings 3</vt:lpstr>
      <vt:lpstr>Office Theme</vt:lpstr>
      <vt:lpstr>Identifying Fishing Communities for a Longitudinal Analysis of Resilience</vt:lpstr>
      <vt:lpstr>Identify resilience attributes for fishing communities</vt:lpstr>
      <vt:lpstr>In early 2022, SSRG sought to fill the gaps in historic dealer data. Over the course of half a year, researchers have collected and cleaned fisheries landing data from the first year of available data, 1977, to 2013.</vt:lpstr>
      <vt:lpstr>PowerPoint Presentation</vt:lpstr>
      <vt:lpstr>PowerPoint Presentation</vt:lpstr>
      <vt:lpstr>PowerPoint Presentation</vt:lpstr>
      <vt:lpstr>Coefficient of Variation</vt:lpstr>
      <vt:lpstr>Coefficient of Variation (CV)</vt:lpstr>
      <vt:lpstr>Coefficient of Variation (CV)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Percent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Fishing Communities for a Longitudinal Analysis of Resilience</dc:title>
  <dc:creator>Dumitrita S. Mic</dc:creator>
  <cp:lastModifiedBy>Dumitrita S. Mic</cp:lastModifiedBy>
  <cp:revision>76</cp:revision>
  <dcterms:created xsi:type="dcterms:W3CDTF">2023-12-03T11:14:23Z</dcterms:created>
  <dcterms:modified xsi:type="dcterms:W3CDTF">2023-12-20T19:00:03Z</dcterms:modified>
</cp:coreProperties>
</file>